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Lst>
  <p:sldSz cy="5143500" cx="9144000"/>
  <p:notesSz cx="6858000" cy="9144000"/>
  <p:embeddedFontLst>
    <p:embeddedFont>
      <p:font typeface="Garamond"/>
      <p:regular r:id="rId303"/>
      <p:bold r:id="rId304"/>
      <p:italic r:id="rId305"/>
      <p:boldItalic r:id="rId3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font" Target="fonts/Garamond-italic.fntdata"/><Relationship Id="rId304" Type="http://schemas.openxmlformats.org/officeDocument/2006/relationships/font" Target="fonts/Garamond-bold.fntdata"/><Relationship Id="rId303" Type="http://schemas.openxmlformats.org/officeDocument/2006/relationships/font" Target="fonts/Garamond-regular.fntdata"/><Relationship Id="rId302" Type="http://schemas.openxmlformats.org/officeDocument/2006/relationships/slide" Target="slides/slide297.xml"/><Relationship Id="rId306" Type="http://schemas.openxmlformats.org/officeDocument/2006/relationships/font" Target="fonts/Garamond-boldItalic.fntdata"/><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oijmans.nl/en/collection/artworks/37263/two-monkeys-playing-card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a3a55dc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a3a55dc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7b1c06e3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7b1c06e3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57b1c06e3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7b1c06e3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57b1c06e3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7b1c06e3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57b1c06e3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7b1c06e3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7b1c06e3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7b1c06e31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57b1c06e3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57b1c06e3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57b1c06e3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57b1c06e3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57b1c06e3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57b1c06e3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7b1c06e3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7b1c06e3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7b1c06e3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7b1c06e3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57b1c06e3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7b1c06e3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7b1c06e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7b1c06e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https://www.boijmans.nl/en/collection/artworks/37263/two-monkeys-playing-cards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7b1c06e31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7b1c06e31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57b1c06e31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57b1c06e31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57b1c06e31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7b1c06e3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57b1c06e3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7b1c06e3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57b1c06e3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57b1c06e3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57b1c06e3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57b1c06e3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7b1c06e31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57b1c06e31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7b1c06e3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7b1c06e3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57b1c06e31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57b1c06e31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57b1c06e3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57b1c06e3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7b1c06e3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7b1c06e3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7b1c06e31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7b1c06e31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7b1c06e3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57b1c06e3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57b1c06e3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57b1c06e3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7b1c06e3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7b1c06e3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57b1c06e3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57b1c06e3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7b1c06e31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7b1c06e31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57b1c06e3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57b1c06e3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7b1c06e31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7b1c06e31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57b1c06e31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7b1c06e31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57b1c06e3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57b1c06e3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7b1c06e3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7b1c06e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7b1c06e31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7b1c06e31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57b1c06e31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7b1c06e31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57b1c06e3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57b1c06e3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57b1c06e31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7b1c06e31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7b1c06e31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7b1c06e31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7b1c06e3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7b1c06e3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57b1c06e3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57b1c06e3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57b1c06e31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57b1c06e31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57b1c06e3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7b1c06e3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57b1c06e3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57b1c06e3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7b1c06e3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7b1c06e3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57b1c06e31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57b1c06e31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57b1c06e31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57b1c06e31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57b1c06e31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7b1c06e31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57b1c06e31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57b1c06e31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7b1c06e3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7b1c06e3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a8dd7a9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a8dd7a9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5a8dd7a9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a8dd7a9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a8dd7a9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5a8dd7a9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a8dd7a98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5a8dd7a98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7b1c06e3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57b1c06e3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a3a55dc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a3a55dc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5a74f4ded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5a74f4ded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a74f4ded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a74f4ded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a74f4ded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a74f4ded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a74f4ded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a74f4ded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7b1c06e3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7b1c06e3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a99e58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a99e58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a99e581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a99e581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a74f4d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a74f4d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a74f4de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a74f4de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a74f4de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a74f4de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a3a55dcf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a3a55dcf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5a74f4de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a74f4de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a74f4de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a74f4de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a74f4ded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a74f4ded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5a74f4ded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5a74f4de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a74f4de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a74f4de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5a99e581d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a99e581d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5a99e581d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5a99e581d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5a99e581d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a99e581d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5a74f4ded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a74f4ded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5a74f4de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a74f4de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7b1c06e3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7b1c06e3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a74f4ded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a74f4ded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5a74f4ded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5a74f4ded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a74f4ded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a74f4ded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a74f4ded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a74f4ded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5a74f4ded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5a74f4ded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parent(i) = i/2</a:t>
            </a:r>
            <a:endParaRPr/>
          </a:p>
          <a:p>
            <a:pPr indent="0" lvl="0" marL="0" rtl="0" algn="l">
              <a:spcBef>
                <a:spcPts val="0"/>
              </a:spcBef>
              <a:spcAft>
                <a:spcPts val="0"/>
              </a:spcAft>
              <a:buNone/>
            </a:pPr>
            <a:r>
              <a:rPr lang="en"/>
              <a:t>Children of i = 2i, 2i + 1 provided they don’t exceed max_elements</a:t>
            </a:r>
            <a:endParaRPr/>
          </a:p>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5a74f4ded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5a74f4ded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5a74f4ded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5a74f4ded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a74f4ded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a74f4ded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a74f4ded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a74f4ded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a74f4ded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a74f4ded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a3a55dcf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a3a55dcf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5a74f4ded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5a74f4ded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5a74f4ded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5a74f4ded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a74f4ded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a74f4ded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5a74f4ded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a74f4ded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5a74f4ded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5a74f4ded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a74f4ded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a74f4ded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a74f4ded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a74f4ded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5a74f4ded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5a74f4ded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5a74f4ded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5a74f4ded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a74f4ded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a74f4ded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a3a55dcf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a3a55dcf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5a74f4ded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5a74f4ded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5a74f4ded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5a74f4ded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a74f4ded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a74f4ded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5a74f4ded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5a74f4ded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a74f4ded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a74f4ded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5a74f4ded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5a74f4ded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5a74f4ded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a74f4ded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a74f4ded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a74f4ded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a74f4ded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a74f4ded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a74f4ded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a74f4ded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a3a55dcf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a3a55dcf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5a74f4ded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a74f4ded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5a74f4ded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5a74f4ded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5a74f4ded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5a74f4ded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a74f4ded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5a74f4ded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5a74f4ded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a74f4ded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5a74f4ded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5a74f4ded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5a74f4ded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a74f4ded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a74f4ded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a74f4ded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a74f4ded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a74f4ded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5a74f4ded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a74f4ded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7b1c06e3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7b1c06e3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a74f4ded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a74f4ded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5a74f4ded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5a74f4ded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5a74f4ded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5a74f4ded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5a74f4ded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5a74f4ded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a74f4ded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a74f4ded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a74f4ded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a74f4ded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5a74f4ded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5a74f4ded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5a74f4ded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5a74f4ded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5a74f4ded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5a74f4ded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Google Shape;1391;g5a74f4ded9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5a74f4ded9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a3a55d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a3a55d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5a74f4ded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5a74f4ded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5a74f4ded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5a74f4ded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5a74f4ded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5a74f4ded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5a74f4ded9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5a74f4ded9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5a74f4ded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5a74f4ded9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5a74f4ded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5a74f4ded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5b1d243aa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5b1d243aa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5b1d243aa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5b1d243aa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b1d243aa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b1d243a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5a99e581d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5a99e581d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will take O(n) time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7b1c06e3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7b1c06e3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5a8dd7a98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a8dd7a98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5a8dd7a98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5a8dd7a98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a8dd7a9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a8dd7a9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5a8dd7a98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5a8dd7a98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5a8dd7a98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5a8dd7a98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5a8dd7a9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5a8dd7a9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a8dd7a98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a8dd7a98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5a8dd7a98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5a8dd7a98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5a8dd7a98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a8dd7a98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5a8dd7a98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5a8dd7a98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7b1c06e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7b1c06e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5a8dd7a98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5a8dd7a98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5a8dd7a98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a8dd7a98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a8dd7a98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a8dd7a98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5a8dd7a98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5a8dd7a98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5a8dd7a98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5a8dd7a98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5a8dd7a98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5a8dd7a98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a8dd7a98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a8dd7a98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5a8dd7a98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5a8dd7a98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5a8dd7a98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5a8dd7a98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5a8dd7a98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5a8dd7a98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a3a55dcf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a3a55dcf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Google Shape;1559;g5a8dd7a98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5a8dd7a98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a8dd7a98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a8dd7a98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5b26e2a3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5b26e2a3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5b26e2a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5b26e2a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627c05a2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627c05a2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5b26e2a3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5b26e2a3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627c05a23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627c05a23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627c05a2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627c05a2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627c05a2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627c05a2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627c05a2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627c05a2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7b1c06e3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7b1c06e3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627c05a2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627c05a2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Google Shape;1631;g5b26e2a3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5b26e2a3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627c05a2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627c05a2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627c05a2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627c05a2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627c05a23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627c05a23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5b18e08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5b18e089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g5b1d243a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5b1d243a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627c05a23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627c05a23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5b057d92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5b057d92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g5b057d92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5b057d92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7b1c06e3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7b1c06e3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g5b057d92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5b057d92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5e3b0368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5e3b0368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5e3b03687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5e3b03687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5b1d243aa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5b1d243aa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g5b057d92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5b057d92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Google Shape;1721;g5b057d92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5b057d92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5b057d923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5b057d92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Google Shape;1735;g5e3b0368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5e3b0368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1" name="Shape 1741"/>
        <p:cNvGrpSpPr/>
        <p:nvPr/>
      </p:nvGrpSpPr>
      <p:grpSpPr>
        <a:xfrm>
          <a:off x="0" y="0"/>
          <a:ext cx="0" cy="0"/>
          <a:chOff x="0" y="0"/>
          <a:chExt cx="0" cy="0"/>
        </a:xfrm>
      </p:grpSpPr>
      <p:sp>
        <p:nvSpPr>
          <p:cNvPr id="1742" name="Google Shape;1742;g5b057d923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5b057d923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5b057d923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5b057d923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7b1c06e3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7b1c06e3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5e3b03687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5e3b03687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5b057d923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5b057d923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5b057d923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5b057d923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Google Shape;1773;g5e3b0368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5e3b0368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Google Shape;1780;g5e3b0368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5e3b0368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5e3b0368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5e3b0368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g5b1d243a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5b1d243a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5b057d92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5b057d92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g5b057d923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5b057d923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5b057d923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b057d923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7b1c06e3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7b1c06e3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5b057d923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5b057d923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Google Shape;1827;g5b057d923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5b057d923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5b057d923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5b057d923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Google Shape;1842;g5e3b0368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5e3b0368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769776ba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4769776ba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5" name="Shape 1855"/>
        <p:cNvGrpSpPr/>
        <p:nvPr/>
      </p:nvGrpSpPr>
      <p:grpSpPr>
        <a:xfrm>
          <a:off x="0" y="0"/>
          <a:ext cx="0" cy="0"/>
          <a:chOff x="0" y="0"/>
          <a:chExt cx="0" cy="0"/>
        </a:xfrm>
      </p:grpSpPr>
      <p:sp>
        <p:nvSpPr>
          <p:cNvPr id="1856" name="Google Shape;1856;g4769776ba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4769776ba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g4769776ba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4769776ba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Google Shape;1870;g5e3b0368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5e3b0368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a3a55dcf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a3a55dcf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b1c06e3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b1c06e3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7b1c06e3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7b1c06e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7b1c06e3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7b1c06e3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a3a55dcf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a3a55dcf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7b1c06e3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7b1c06e3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7b1c06e3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7b1c06e3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a74f4ded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a74f4ded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a74f4ded9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a74f4ded9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a74f4ded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a74f4ded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a74f4ded9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a74f4ded9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7b1c06e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7b1c06e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a74f4ded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a74f4ded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a74f4ded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a74f4ded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7b1c06e3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7b1c06e3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a74f4ded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a74f4ded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a74f4ded9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a74f4ded9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a74f4ded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a74f4ded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a74f4ded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a74f4ded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a74f4ded9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a74f4ded9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a74f4ded9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a74f4ded9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a74f4ded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a74f4ded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7b1c06e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7b1c06e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7b1c06e3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7b1c06e3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7b1c06e3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7b1c06e3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7b1c06e3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7b1c06e3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7b1c06e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7b1c06e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7b1c06e3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7b1c06e3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7b1c06e3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7b1c06e3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7b1c06e3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7b1c06e3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7b1c06e3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7b1c06e3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a3a55dc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a3a55dc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7b1c06e3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7b1c06e3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7b1c06e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7b1c06e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7b1c06e3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7b1c06e3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7b1c06e3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7b1c06e3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7b1c06e3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7b1c06e3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a74f4ded9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a74f4ded9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7b1c06e3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7b1c06e3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a3a55dc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a3a55dc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a74f4ded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a74f4ded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a74f4ded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a74f4ded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a74f4ded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a74f4ded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a74f4ded9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a74f4ded9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7b1c06e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7b1c06e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a74f4ded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a74f4ded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a74f4ded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a74f4ded9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a74f4ded9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a74f4ded9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a74f4ded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a74f4ded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a74f4ded9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a74f4ded9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a74f4ded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a74f4ded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a74f4ded9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a74f4ded9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a74f4ded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a74f4ded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a74f4ded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a74f4ded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a74f4ded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a74f4ded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7b1c06e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7b1c06e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a74f4ded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a74f4ded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a74f4ded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a74f4ded9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a74f4ded9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a74f4ded9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7b1c06e3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7b1c06e3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7b1c06e3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7b1c06e3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5a74f4ded9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a74f4ded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7b1c06e3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7b1c06e3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a3a55dcf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a3a55dcf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57b1c06e3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7b1c06e3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7b1c06e3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7b1c06e3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7b1c06e3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7b1c06e3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7b1c06e3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7b1c06e3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a3a55dc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a3a55dc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7b1c06e31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7b1c06e31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7b1c06e31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7b1c06e31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7b1c06e3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57b1c06e3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7b1c06e3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7b1c06e3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7b1c06e3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7b1c06e3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7b1c06e31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7b1c06e31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57b1c06e3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7b1c06e3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7b1c06e3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7b1c06e3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ai.stanford.edu/~omkard/"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6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8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7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1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8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8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8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9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9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2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0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9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9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8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9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9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9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9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0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0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0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1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0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3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0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1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1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2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1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10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1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1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1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2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13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2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2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12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2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1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2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16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3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13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1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13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13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13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 Id="rId3" Type="http://schemas.openxmlformats.org/officeDocument/2006/relationships/image" Target="../media/image14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 Id="rId3" Type="http://schemas.openxmlformats.org/officeDocument/2006/relationships/image" Target="../media/image13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 Id="rId3" Type="http://schemas.openxmlformats.org/officeDocument/2006/relationships/image" Target="../media/image13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14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 Id="rId3" Type="http://schemas.openxmlformats.org/officeDocument/2006/relationships/image" Target="../media/image15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 Id="rId3" Type="http://schemas.openxmlformats.org/officeDocument/2006/relationships/image" Target="../media/image1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 Id="rId3" Type="http://schemas.openxmlformats.org/officeDocument/2006/relationships/image" Target="../media/image14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 Id="rId3" Type="http://schemas.openxmlformats.org/officeDocument/2006/relationships/image" Target="../media/image14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 Id="rId3" Type="http://schemas.openxmlformats.org/officeDocument/2006/relationships/image" Target="../media/image14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 Id="rId3" Type="http://schemas.openxmlformats.org/officeDocument/2006/relationships/image" Target="../media/image15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 Id="rId3" Type="http://schemas.openxmlformats.org/officeDocument/2006/relationships/image" Target="../media/image14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 Id="rId3" Type="http://schemas.openxmlformats.org/officeDocument/2006/relationships/image" Target="../media/image16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 Id="rId3" Type="http://schemas.openxmlformats.org/officeDocument/2006/relationships/image" Target="../media/image15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10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9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9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9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9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10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149.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4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5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48.png"/><Relationship Id="rId4" Type="http://schemas.openxmlformats.org/officeDocument/2006/relationships/image" Target="../media/image154.png"/><Relationship Id="rId5" Type="http://schemas.openxmlformats.org/officeDocument/2006/relationships/image" Target="../media/image15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5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5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5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6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7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6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7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6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6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7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68.png"/><Relationship Id="rId4" Type="http://schemas.openxmlformats.org/officeDocument/2006/relationships/image" Target="../media/image179.png"/><Relationship Id="rId5" Type="http://schemas.openxmlformats.org/officeDocument/2006/relationships/hyperlink" Target="https://www.quora.com/What-is-the-most-efficient-way-to-sort-a-million-32-bit-integer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8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6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7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6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7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8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177.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78.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8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90.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84.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7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8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85.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9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19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8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18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8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9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98.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19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 Id="rId3" Type="http://schemas.openxmlformats.org/officeDocument/2006/relationships/image" Target="../media/image18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image" Target="../media/image19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image" Target="../media/image19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20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 Id="rId3" Type="http://schemas.openxmlformats.org/officeDocument/2006/relationships/image" Target="../media/image19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2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201404" y="1143000"/>
            <a:ext cx="43707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t>Foundations of </a:t>
            </a:r>
            <a:r>
              <a:rPr lang="en" sz="5200"/>
              <a:t>Sorting</a:t>
            </a:r>
            <a:r>
              <a:rPr lang="en" sz="5200">
                <a:solidFill>
                  <a:srgbClr val="000000"/>
                </a:solidFill>
              </a:rPr>
              <a:t> Algorithms</a:t>
            </a:r>
            <a:endParaRPr sz="5200">
              <a:solidFill>
                <a:srgbClr val="000000"/>
              </a:solidFill>
            </a:endParaRPr>
          </a:p>
        </p:txBody>
      </p:sp>
      <p:sp>
        <p:nvSpPr>
          <p:cNvPr id="55" name="Google Shape;55;p13"/>
          <p:cNvSpPr txBox="1"/>
          <p:nvPr/>
        </p:nvSpPr>
        <p:spPr>
          <a:xfrm>
            <a:off x="343550" y="3856200"/>
            <a:ext cx="8520600" cy="11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800">
                <a:solidFill>
                  <a:srgbClr val="595959"/>
                </a:solidFill>
              </a:rPr>
              <a:t>Omkar Deshpande</a:t>
            </a:r>
            <a:endParaRPr sz="2800">
              <a:solidFill>
                <a:srgbClr val="595959"/>
              </a:solidFill>
            </a:endParaRPr>
          </a:p>
          <a:p>
            <a:pPr indent="0" lvl="0" marL="0" rtl="0" algn="r">
              <a:spcBef>
                <a:spcPts val="0"/>
              </a:spcBef>
              <a:spcAft>
                <a:spcPts val="0"/>
              </a:spcAft>
              <a:buNone/>
            </a:pPr>
            <a:r>
              <a:rPr lang="en" sz="2800" u="sng">
                <a:solidFill>
                  <a:srgbClr val="0097A7"/>
                </a:solidFill>
                <a:hlinkClick r:id="rId3"/>
              </a:rPr>
              <a:t>http://ai.stanford.edu/~omkard/</a:t>
            </a:r>
            <a:endParaRPr sz="2800">
              <a:solidFill>
                <a:srgbClr val="595959"/>
              </a:solidFill>
            </a:endParaRPr>
          </a:p>
          <a:p>
            <a:pPr indent="0" lvl="0" marL="0" rtl="0" algn="r">
              <a:spcBef>
                <a:spcPts val="0"/>
              </a:spcBef>
              <a:spcAft>
                <a:spcPts val="0"/>
              </a:spcAft>
              <a:buNone/>
            </a:pPr>
            <a:r>
              <a:t/>
            </a:r>
            <a:endParaRPr sz="2800">
              <a:solidFill>
                <a:srgbClr val="595959"/>
              </a:solidFill>
            </a:endParaRPr>
          </a:p>
        </p:txBody>
      </p:sp>
      <p:pic>
        <p:nvPicPr>
          <p:cNvPr id="56" name="Google Shape;56;p13"/>
          <p:cNvPicPr preferRelativeResize="0"/>
          <p:nvPr/>
        </p:nvPicPr>
        <p:blipFill>
          <a:blip r:embed="rId4">
            <a:alphaModFix/>
          </a:blip>
          <a:stretch>
            <a:fillRect/>
          </a:stretch>
        </p:blipFill>
        <p:spPr>
          <a:xfrm>
            <a:off x="4656750" y="152400"/>
            <a:ext cx="4308549" cy="3450199"/>
          </a:xfrm>
          <a:prstGeom prst="rect">
            <a:avLst/>
          </a:prstGeom>
          <a:noFill/>
          <a:ln>
            <a:noFill/>
          </a:ln>
        </p:spPr>
      </p:pic>
      <p:sp>
        <p:nvSpPr>
          <p:cNvPr id="57" name="Google Shape;57;p13"/>
          <p:cNvSpPr txBox="1"/>
          <p:nvPr/>
        </p:nvSpPr>
        <p:spPr>
          <a:xfrm>
            <a:off x="193500" y="4812525"/>
            <a:ext cx="88728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(Some slides have been taken from CS161 @Stanford, Sedgewick book on Algorithms, and CS130 @ IIT Delhi)</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233700"/>
            <a:ext cx="8520600" cy="18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33333"/>
                </a:solidFill>
                <a:highlight>
                  <a:srgbClr val="FFFFFF"/>
                </a:highlight>
              </a:rPr>
              <a:t>“Most software today is very much like an Egyptian pyramid with millions of bricks piled on top of each other, with no structural integrity, but just done by brute force and thousands of slaves.”  (Alan Kay, ACM Turing Award 2003)</a:t>
            </a:r>
            <a:endParaRPr sz="2400"/>
          </a:p>
        </p:txBody>
      </p:sp>
      <p:pic>
        <p:nvPicPr>
          <p:cNvPr id="113" name="Google Shape;113;p22"/>
          <p:cNvPicPr preferRelativeResize="0"/>
          <p:nvPr/>
        </p:nvPicPr>
        <p:blipFill>
          <a:blip r:embed="rId3">
            <a:alphaModFix/>
          </a:blip>
          <a:stretch>
            <a:fillRect/>
          </a:stretch>
        </p:blipFill>
        <p:spPr>
          <a:xfrm>
            <a:off x="5903450" y="121100"/>
            <a:ext cx="2773408" cy="1846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Google Shape;695;p112"/>
          <p:cNvPicPr preferRelativeResize="0"/>
          <p:nvPr/>
        </p:nvPicPr>
        <p:blipFill>
          <a:blip r:embed="rId3">
            <a:alphaModFix/>
          </a:blip>
          <a:stretch>
            <a:fillRect/>
          </a:stretch>
        </p:blipFill>
        <p:spPr>
          <a:xfrm>
            <a:off x="1880175" y="1912025"/>
            <a:ext cx="5772150" cy="9048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pic>
        <p:nvPicPr>
          <p:cNvPr id="700" name="Google Shape;700;p113"/>
          <p:cNvPicPr preferRelativeResize="0"/>
          <p:nvPr/>
        </p:nvPicPr>
        <p:blipFill>
          <a:blip r:embed="rId3">
            <a:alphaModFix/>
          </a:blip>
          <a:stretch>
            <a:fillRect/>
          </a:stretch>
        </p:blipFill>
        <p:spPr>
          <a:xfrm>
            <a:off x="1933725" y="1910300"/>
            <a:ext cx="5715000" cy="1057275"/>
          </a:xfrm>
          <a:prstGeom prst="rect">
            <a:avLst/>
          </a:prstGeom>
          <a:noFill/>
          <a:ln>
            <a:noFill/>
          </a:ln>
        </p:spPr>
      </p:pic>
      <p:sp>
        <p:nvSpPr>
          <p:cNvPr id="701" name="Google Shape;701;p113"/>
          <p:cNvSpPr/>
          <p:nvPr/>
        </p:nvSpPr>
        <p:spPr>
          <a:xfrm>
            <a:off x="1616300" y="276500"/>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3"/>
          <p:cNvSpPr/>
          <p:nvPr/>
        </p:nvSpPr>
        <p:spPr>
          <a:xfrm>
            <a:off x="4435700" y="276500"/>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3"/>
          <p:cNvSpPr txBox="1"/>
          <p:nvPr/>
        </p:nvSpPr>
        <p:spPr>
          <a:xfrm>
            <a:off x="2434100" y="713275"/>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a:t>
            </a:r>
            <a:r>
              <a:rPr lang="en" sz="2400"/>
              <a:t> value</a:t>
            </a:r>
            <a:endParaRPr sz="2400"/>
          </a:p>
        </p:txBody>
      </p:sp>
      <p:sp>
        <p:nvSpPr>
          <p:cNvPr id="704" name="Google Shape;704;p113"/>
          <p:cNvSpPr txBox="1"/>
          <p:nvPr/>
        </p:nvSpPr>
        <p:spPr>
          <a:xfrm>
            <a:off x="5101100" y="713275"/>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Google Shape;709;p114"/>
          <p:cNvPicPr preferRelativeResize="0"/>
          <p:nvPr/>
        </p:nvPicPr>
        <p:blipFill>
          <a:blip r:embed="rId3">
            <a:alphaModFix/>
          </a:blip>
          <a:stretch>
            <a:fillRect/>
          </a:stretch>
        </p:blipFill>
        <p:spPr>
          <a:xfrm>
            <a:off x="2220000" y="1987350"/>
            <a:ext cx="5086350" cy="10763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pic>
        <p:nvPicPr>
          <p:cNvPr id="714" name="Google Shape;714;p115"/>
          <p:cNvPicPr preferRelativeResize="0"/>
          <p:nvPr/>
        </p:nvPicPr>
        <p:blipFill>
          <a:blip r:embed="rId3">
            <a:alphaModFix/>
          </a:blip>
          <a:stretch>
            <a:fillRect/>
          </a:stretch>
        </p:blipFill>
        <p:spPr>
          <a:xfrm>
            <a:off x="2539600" y="1869300"/>
            <a:ext cx="5095875" cy="10382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pic>
        <p:nvPicPr>
          <p:cNvPr id="719" name="Google Shape;719;p116"/>
          <p:cNvPicPr preferRelativeResize="0"/>
          <p:nvPr/>
        </p:nvPicPr>
        <p:blipFill>
          <a:blip r:embed="rId3">
            <a:alphaModFix/>
          </a:blip>
          <a:stretch>
            <a:fillRect/>
          </a:stretch>
        </p:blipFill>
        <p:spPr>
          <a:xfrm>
            <a:off x="2214350" y="1999600"/>
            <a:ext cx="5086350" cy="10382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pic>
        <p:nvPicPr>
          <p:cNvPr id="724" name="Google Shape;724;p117"/>
          <p:cNvPicPr preferRelativeResize="0"/>
          <p:nvPr/>
        </p:nvPicPr>
        <p:blipFill>
          <a:blip r:embed="rId3">
            <a:alphaModFix/>
          </a:blip>
          <a:stretch>
            <a:fillRect/>
          </a:stretch>
        </p:blipFill>
        <p:spPr>
          <a:xfrm>
            <a:off x="2209800" y="1828800"/>
            <a:ext cx="5086350" cy="10382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pic>
        <p:nvPicPr>
          <p:cNvPr id="729" name="Google Shape;729;p118"/>
          <p:cNvPicPr preferRelativeResize="0"/>
          <p:nvPr/>
        </p:nvPicPr>
        <p:blipFill>
          <a:blip r:embed="rId3">
            <a:alphaModFix/>
          </a:blip>
          <a:stretch>
            <a:fillRect/>
          </a:stretch>
        </p:blipFill>
        <p:spPr>
          <a:xfrm>
            <a:off x="2182725" y="1896100"/>
            <a:ext cx="5086350" cy="1057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119"/>
          <p:cNvPicPr preferRelativeResize="0"/>
          <p:nvPr/>
        </p:nvPicPr>
        <p:blipFill>
          <a:blip r:embed="rId3">
            <a:alphaModFix/>
          </a:blip>
          <a:stretch>
            <a:fillRect/>
          </a:stretch>
        </p:blipFill>
        <p:spPr>
          <a:xfrm>
            <a:off x="2286225" y="1967750"/>
            <a:ext cx="5086350" cy="10096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pic>
        <p:nvPicPr>
          <p:cNvPr id="739" name="Google Shape;739;p120"/>
          <p:cNvPicPr preferRelativeResize="0"/>
          <p:nvPr/>
        </p:nvPicPr>
        <p:blipFill>
          <a:blip r:embed="rId3">
            <a:alphaModFix/>
          </a:blip>
          <a:stretch>
            <a:fillRect/>
          </a:stretch>
        </p:blipFill>
        <p:spPr>
          <a:xfrm>
            <a:off x="2310125" y="2052638"/>
            <a:ext cx="5095875" cy="10382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pic>
        <p:nvPicPr>
          <p:cNvPr id="744" name="Google Shape;744;p121"/>
          <p:cNvPicPr preferRelativeResize="0"/>
          <p:nvPr/>
        </p:nvPicPr>
        <p:blipFill>
          <a:blip r:embed="rId3">
            <a:alphaModFix/>
          </a:blip>
          <a:stretch>
            <a:fillRect/>
          </a:stretch>
        </p:blipFill>
        <p:spPr>
          <a:xfrm>
            <a:off x="2190700" y="1951825"/>
            <a:ext cx="5086350" cy="103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 y="152400"/>
            <a:ext cx="6710063" cy="4838701"/>
          </a:xfrm>
          <a:prstGeom prst="rect">
            <a:avLst/>
          </a:prstGeom>
          <a:noFill/>
          <a:ln>
            <a:noFill/>
          </a:ln>
        </p:spPr>
      </p:pic>
      <p:sp>
        <p:nvSpPr>
          <p:cNvPr id="119" name="Google Shape;119;p23"/>
          <p:cNvSpPr txBox="1"/>
          <p:nvPr/>
        </p:nvSpPr>
        <p:spPr>
          <a:xfrm>
            <a:off x="515300" y="342375"/>
            <a:ext cx="58761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Monkey Sort / Stupid Sort / Bogo Sort</a:t>
            </a:r>
            <a:endParaRPr sz="2400"/>
          </a:p>
        </p:txBody>
      </p:sp>
      <p:sp>
        <p:nvSpPr>
          <p:cNvPr id="120" name="Google Shape;120;p23"/>
          <p:cNvSpPr txBox="1"/>
          <p:nvPr/>
        </p:nvSpPr>
        <p:spPr>
          <a:xfrm>
            <a:off x="5794100" y="1391200"/>
            <a:ext cx="3638700" cy="14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E0E0E0"/>
                </a:highlight>
                <a:latin typeface="Consolas"/>
                <a:ea typeface="Consolas"/>
                <a:cs typeface="Consolas"/>
                <a:sym typeface="Consolas"/>
              </a:rPr>
              <a:t>while not Sorted(list) do</a:t>
            </a:r>
            <a:endParaRPr sz="1800">
              <a:solidFill>
                <a:schemeClr val="dk1"/>
              </a:solidFill>
              <a:highlight>
                <a:srgbClr val="E0E0E0"/>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E0E0E0"/>
                </a:highlight>
                <a:latin typeface="Consolas"/>
                <a:ea typeface="Consolas"/>
                <a:cs typeface="Consolas"/>
                <a:sym typeface="Consolas"/>
              </a:rPr>
              <a:t>    shuffle (list)</a:t>
            </a:r>
            <a:endParaRPr sz="1800">
              <a:solidFill>
                <a:schemeClr val="dk1"/>
              </a:solidFill>
              <a:highlight>
                <a:srgbClr val="E0E0E0"/>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E0E0E0"/>
                </a:highlight>
                <a:latin typeface="Consolas"/>
                <a:ea typeface="Consolas"/>
                <a:cs typeface="Consolas"/>
                <a:sym typeface="Consolas"/>
              </a:rPr>
              <a:t>done</a:t>
            </a:r>
            <a:endParaRPr sz="1800">
              <a:solidFill>
                <a:schemeClr val="dk1"/>
              </a:solidFill>
              <a:highlight>
                <a:srgbClr val="E0E0E0"/>
              </a:highlight>
              <a:latin typeface="Consolas"/>
              <a:ea typeface="Consolas"/>
              <a:cs typeface="Consolas"/>
              <a:sym typeface="Consolas"/>
            </a:endParaRPr>
          </a:p>
          <a:p>
            <a:pPr indent="0" lvl="0" marL="101600" marR="101600" rtl="0" algn="l">
              <a:lnSpc>
                <a:spcPct val="158000"/>
              </a:lnSpc>
              <a:spcBef>
                <a:spcPts val="0"/>
              </a:spcBef>
              <a:spcAft>
                <a:spcPts val="0"/>
              </a:spcAft>
              <a:buClr>
                <a:schemeClr val="dk1"/>
              </a:buClr>
              <a:buSzPts val="1100"/>
              <a:buFont typeface="Arial"/>
              <a:buNone/>
            </a:pPr>
            <a:r>
              <a:t/>
            </a:r>
            <a:endParaRPr sz="1800">
              <a:solidFill>
                <a:schemeClr val="dk1"/>
              </a:solidFill>
              <a:highlight>
                <a:srgbClr val="E0E0E0"/>
              </a:highlight>
              <a:latin typeface="Consolas"/>
              <a:ea typeface="Consolas"/>
              <a:cs typeface="Consolas"/>
              <a:sym typeface="Consolas"/>
            </a:endParaRPr>
          </a:p>
          <a:p>
            <a:pPr indent="0" lvl="0" marL="0" rtl="0" algn="l">
              <a:lnSpc>
                <a:spcPct val="115000"/>
              </a:lnSpc>
              <a:spcBef>
                <a:spcPts val="80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p>
        </p:txBody>
      </p:sp>
      <p:sp>
        <p:nvSpPr>
          <p:cNvPr id="121" name="Google Shape;121;p23"/>
          <p:cNvSpPr txBox="1"/>
          <p:nvPr/>
        </p:nvSpPr>
        <p:spPr>
          <a:xfrm>
            <a:off x="6981550" y="3644400"/>
            <a:ext cx="23010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Is this a good algorithm?</a:t>
            </a: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Google Shape;749;p122"/>
          <p:cNvPicPr preferRelativeResize="0"/>
          <p:nvPr/>
        </p:nvPicPr>
        <p:blipFill>
          <a:blip r:embed="rId3">
            <a:alphaModFix/>
          </a:blip>
          <a:stretch>
            <a:fillRect/>
          </a:stretch>
        </p:blipFill>
        <p:spPr>
          <a:xfrm>
            <a:off x="2254375" y="1959800"/>
            <a:ext cx="5086350" cy="10382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pic>
        <p:nvPicPr>
          <p:cNvPr id="754" name="Google Shape;754;p123"/>
          <p:cNvPicPr preferRelativeResize="0"/>
          <p:nvPr/>
        </p:nvPicPr>
        <p:blipFill>
          <a:blip r:embed="rId3">
            <a:alphaModFix/>
          </a:blip>
          <a:stretch>
            <a:fillRect/>
          </a:stretch>
        </p:blipFill>
        <p:spPr>
          <a:xfrm>
            <a:off x="1712950" y="2052638"/>
            <a:ext cx="5791200" cy="1038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124"/>
          <p:cNvPicPr preferRelativeResize="0"/>
          <p:nvPr/>
        </p:nvPicPr>
        <p:blipFill>
          <a:blip r:embed="rId3">
            <a:alphaModFix/>
          </a:blip>
          <a:stretch>
            <a:fillRect/>
          </a:stretch>
        </p:blipFill>
        <p:spPr>
          <a:xfrm>
            <a:off x="1919975" y="2052638"/>
            <a:ext cx="5791200" cy="1038225"/>
          </a:xfrm>
          <a:prstGeom prst="rect">
            <a:avLst/>
          </a:prstGeom>
          <a:noFill/>
          <a:ln>
            <a:noFill/>
          </a:ln>
        </p:spPr>
      </p:pic>
      <p:sp>
        <p:nvSpPr>
          <p:cNvPr id="760" name="Google Shape;760;p124"/>
          <p:cNvSpPr txBox="1"/>
          <p:nvPr/>
        </p:nvSpPr>
        <p:spPr>
          <a:xfrm>
            <a:off x="1950700" y="3606825"/>
            <a:ext cx="62820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Lomuto’s partitioning: O(n) time, in place</a:t>
            </a:r>
            <a:endParaRPr sz="24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25"/>
          <p:cNvSpPr txBox="1"/>
          <p:nvPr>
            <p:ph idx="1" type="body"/>
          </p:nvPr>
        </p:nvSpPr>
        <p:spPr>
          <a:xfrm>
            <a:off x="311700" y="85675"/>
            <a:ext cx="6671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def </a:t>
            </a:r>
            <a:r>
              <a:rPr b="1" lang="en">
                <a:solidFill>
                  <a:srgbClr val="990000"/>
                </a:solidFill>
                <a:latin typeface="Courier New"/>
                <a:ea typeface="Courier New"/>
                <a:cs typeface="Courier New"/>
                <a:sym typeface="Courier New"/>
              </a:rPr>
              <a:t>qsort</a:t>
            </a:r>
            <a:r>
              <a:rPr lang="en">
                <a:solidFill>
                  <a:schemeClr val="dk1"/>
                </a:solidFill>
                <a:latin typeface="Courier New"/>
                <a:ea typeface="Courier New"/>
                <a:cs typeface="Courier New"/>
                <a:sym typeface="Courier New"/>
              </a:rPr>
              <a:t>(l, start, end):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if start &gt;= end: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return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#Pick a random element as pivot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randindex = random.randint(start, end)</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(l[randindex],l[start]) = (l[start],l[randindex])</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pivot = l[start]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smaller = start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bigger = start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for bigger in range(start+1, end+1):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if l[bigger] &lt;= pivot: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smaller += 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(l[smaller],l[bigger]) = (l[bigger],l[smaller])</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#Place pivot in the right spot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(l[start],l[smaller]) = (l[smaller],l[start])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qsort(l, start, smaller - 1)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qsort(l, smaller + 1, end)</a:t>
            </a:r>
            <a:endParaRPr>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a:latin typeface="Courier New"/>
              <a:ea typeface="Courier New"/>
              <a:cs typeface="Courier New"/>
              <a:sym typeface="Courier New"/>
            </a:endParaRPr>
          </a:p>
        </p:txBody>
      </p:sp>
      <p:sp>
        <p:nvSpPr>
          <p:cNvPr id="766" name="Google Shape;766;p125"/>
          <p:cNvSpPr txBox="1"/>
          <p:nvPr>
            <p:ph idx="2" type="body"/>
          </p:nvPr>
        </p:nvSpPr>
        <p:spPr>
          <a:xfrm>
            <a:off x="5684925" y="85675"/>
            <a:ext cx="341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def </a:t>
            </a:r>
            <a:r>
              <a:rPr b="1" lang="en" sz="1800">
                <a:solidFill>
                  <a:srgbClr val="990000"/>
                </a:solidFill>
                <a:latin typeface="Courier New"/>
                <a:ea typeface="Courier New"/>
                <a:cs typeface="Courier New"/>
                <a:sym typeface="Courier New"/>
              </a:rPr>
              <a:t>quicksort</a:t>
            </a:r>
            <a:r>
              <a:rPr lang="en" sz="1800">
                <a:solidFill>
                  <a:schemeClr val="dk1"/>
                </a:solidFill>
                <a:latin typeface="Courier New"/>
                <a:ea typeface="Courier New"/>
                <a:cs typeface="Courier New"/>
                <a:sym typeface="Courier New"/>
              </a:rPr>
              <a:t>(a):</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qsort(a,0,len(a)-1)</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sz="1800">
              <a:solidFill>
                <a:schemeClr val="dk1"/>
              </a:solidFill>
              <a:latin typeface="Courier New"/>
              <a:ea typeface="Courier New"/>
              <a:cs typeface="Courier New"/>
              <a:sym typeface="Courier New"/>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id="771" name="Google Shape;771;p126"/>
          <p:cNvPicPr preferRelativeResize="0"/>
          <p:nvPr/>
        </p:nvPicPr>
        <p:blipFill>
          <a:blip r:embed="rId3">
            <a:alphaModFix/>
          </a:blip>
          <a:stretch>
            <a:fillRect/>
          </a:stretch>
        </p:blipFill>
        <p:spPr>
          <a:xfrm>
            <a:off x="1927950" y="1983675"/>
            <a:ext cx="5867400" cy="1038225"/>
          </a:xfrm>
          <a:prstGeom prst="rect">
            <a:avLst/>
          </a:prstGeom>
          <a:noFill/>
          <a:ln>
            <a:noFill/>
          </a:ln>
        </p:spPr>
      </p:pic>
      <p:sp>
        <p:nvSpPr>
          <p:cNvPr id="772" name="Google Shape;772;p126"/>
          <p:cNvSpPr/>
          <p:nvPr/>
        </p:nvSpPr>
        <p:spPr>
          <a:xfrm>
            <a:off x="2125650" y="467575"/>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6"/>
          <p:cNvSpPr/>
          <p:nvPr/>
        </p:nvSpPr>
        <p:spPr>
          <a:xfrm>
            <a:off x="4945050" y="467575"/>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26"/>
          <p:cNvSpPr txBox="1"/>
          <p:nvPr/>
        </p:nvSpPr>
        <p:spPr>
          <a:xfrm>
            <a:off x="2943450" y="90435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 value</a:t>
            </a:r>
            <a:endParaRPr sz="2400"/>
          </a:p>
        </p:txBody>
      </p:sp>
      <p:sp>
        <p:nvSpPr>
          <p:cNvPr id="775" name="Google Shape;775;p126"/>
          <p:cNvSpPr txBox="1"/>
          <p:nvPr/>
        </p:nvSpPr>
        <p:spPr>
          <a:xfrm>
            <a:off x="5610450" y="90435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pic>
        <p:nvPicPr>
          <p:cNvPr id="780" name="Google Shape;780;p127"/>
          <p:cNvPicPr preferRelativeResize="0"/>
          <p:nvPr/>
        </p:nvPicPr>
        <p:blipFill>
          <a:blip r:embed="rId3">
            <a:alphaModFix/>
          </a:blip>
          <a:stretch>
            <a:fillRect/>
          </a:stretch>
        </p:blipFill>
        <p:spPr>
          <a:xfrm>
            <a:off x="2119050" y="1832400"/>
            <a:ext cx="5534025" cy="10382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id="785" name="Google Shape;785;p128"/>
          <p:cNvPicPr preferRelativeResize="0"/>
          <p:nvPr/>
        </p:nvPicPr>
        <p:blipFill>
          <a:blip r:embed="rId3">
            <a:alphaModFix/>
          </a:blip>
          <a:stretch>
            <a:fillRect/>
          </a:stretch>
        </p:blipFill>
        <p:spPr>
          <a:xfrm>
            <a:off x="2055325" y="1943875"/>
            <a:ext cx="5534025" cy="10382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Google Shape;790;p129"/>
          <p:cNvPicPr preferRelativeResize="0"/>
          <p:nvPr/>
        </p:nvPicPr>
        <p:blipFill>
          <a:blip r:embed="rId3">
            <a:alphaModFix/>
          </a:blip>
          <a:stretch>
            <a:fillRect/>
          </a:stretch>
        </p:blipFill>
        <p:spPr>
          <a:xfrm>
            <a:off x="2509175" y="1904050"/>
            <a:ext cx="5086350" cy="10477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Google Shape;795;p130"/>
          <p:cNvPicPr preferRelativeResize="0"/>
          <p:nvPr/>
        </p:nvPicPr>
        <p:blipFill>
          <a:blip r:embed="rId3">
            <a:alphaModFix/>
          </a:blip>
          <a:stretch>
            <a:fillRect/>
          </a:stretch>
        </p:blipFill>
        <p:spPr>
          <a:xfrm>
            <a:off x="2302175" y="1816450"/>
            <a:ext cx="5086350" cy="10477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id="800" name="Google Shape;800;p131"/>
          <p:cNvPicPr preferRelativeResize="0"/>
          <p:nvPr/>
        </p:nvPicPr>
        <p:blipFill>
          <a:blip r:embed="rId3">
            <a:alphaModFix/>
          </a:blip>
          <a:stretch>
            <a:fillRect/>
          </a:stretch>
        </p:blipFill>
        <p:spPr>
          <a:xfrm>
            <a:off x="2334025" y="1880175"/>
            <a:ext cx="5086350" cy="103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Correctness and Efficiency</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appears to be correct. </a:t>
            </a:r>
            <a:endParaRPr/>
          </a:p>
          <a:p>
            <a:pPr indent="0" lvl="0" marL="0" rtl="0" algn="l">
              <a:spcBef>
                <a:spcPts val="1600"/>
              </a:spcBef>
              <a:spcAft>
                <a:spcPts val="0"/>
              </a:spcAft>
              <a:buNone/>
            </a:pPr>
            <a:r>
              <a:rPr lang="en"/>
              <a:t>But even if we had a machine that could run 10</a:t>
            </a:r>
            <a:r>
              <a:rPr baseline="30000" lang="en"/>
              <a:t>8</a:t>
            </a:r>
            <a:r>
              <a:rPr lang="en"/>
              <a:t> operations per second, and even if we could generate and test one permutation in a single operation, we would need almost 800 years for an array of size 20. </a:t>
            </a:r>
            <a:endParaRPr/>
          </a:p>
          <a:p>
            <a:pPr indent="0" lvl="0" marL="0" rtl="0" algn="l">
              <a:spcBef>
                <a:spcPts val="1600"/>
              </a:spcBef>
              <a:spcAft>
                <a:spcPts val="1600"/>
              </a:spcAft>
              <a:buNone/>
            </a:pPr>
            <a:r>
              <a:rPr lang="en"/>
              <a:t>For an array of size 100, it would take 10</a:t>
            </a:r>
            <a:r>
              <a:rPr baseline="30000" lang="en"/>
              <a:t>142</a:t>
            </a:r>
            <a:r>
              <a:rPr lang="en"/>
              <a:t> years. </a:t>
            </a:r>
            <a:endParaRPr/>
          </a:p>
        </p:txBody>
      </p:sp>
      <p:pic>
        <p:nvPicPr>
          <p:cNvPr id="128" name="Google Shape;128;p24"/>
          <p:cNvPicPr preferRelativeResize="0"/>
          <p:nvPr/>
        </p:nvPicPr>
        <p:blipFill>
          <a:blip r:embed="rId3">
            <a:alphaModFix/>
          </a:blip>
          <a:stretch>
            <a:fillRect/>
          </a:stretch>
        </p:blipFill>
        <p:spPr>
          <a:xfrm>
            <a:off x="5863299" y="2611800"/>
            <a:ext cx="2767576" cy="190269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pic>
        <p:nvPicPr>
          <p:cNvPr id="805" name="Google Shape;805;p132"/>
          <p:cNvPicPr preferRelativeResize="0"/>
          <p:nvPr/>
        </p:nvPicPr>
        <p:blipFill>
          <a:blip r:embed="rId3">
            <a:alphaModFix/>
          </a:blip>
          <a:stretch>
            <a:fillRect/>
          </a:stretch>
        </p:blipFill>
        <p:spPr>
          <a:xfrm>
            <a:off x="2198650" y="1824425"/>
            <a:ext cx="5086350" cy="10382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pic>
        <p:nvPicPr>
          <p:cNvPr id="810" name="Google Shape;810;p133"/>
          <p:cNvPicPr preferRelativeResize="0"/>
          <p:nvPr/>
        </p:nvPicPr>
        <p:blipFill>
          <a:blip r:embed="rId3">
            <a:alphaModFix/>
          </a:blip>
          <a:stretch>
            <a:fillRect/>
          </a:stretch>
        </p:blipFill>
        <p:spPr>
          <a:xfrm>
            <a:off x="2341975" y="1848325"/>
            <a:ext cx="5086350" cy="10382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pic>
        <p:nvPicPr>
          <p:cNvPr id="815" name="Google Shape;815;p134"/>
          <p:cNvPicPr preferRelativeResize="0"/>
          <p:nvPr/>
        </p:nvPicPr>
        <p:blipFill>
          <a:blip r:embed="rId3">
            <a:alphaModFix/>
          </a:blip>
          <a:stretch>
            <a:fillRect/>
          </a:stretch>
        </p:blipFill>
        <p:spPr>
          <a:xfrm>
            <a:off x="2270325" y="1816475"/>
            <a:ext cx="5086350" cy="1038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pic>
        <p:nvPicPr>
          <p:cNvPr id="820" name="Google Shape;820;p135"/>
          <p:cNvPicPr preferRelativeResize="0"/>
          <p:nvPr/>
        </p:nvPicPr>
        <p:blipFill>
          <a:blip r:embed="rId3">
            <a:alphaModFix/>
          </a:blip>
          <a:stretch>
            <a:fillRect/>
          </a:stretch>
        </p:blipFill>
        <p:spPr>
          <a:xfrm>
            <a:off x="2389750" y="1808525"/>
            <a:ext cx="5086350" cy="10382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pic>
        <p:nvPicPr>
          <p:cNvPr id="825" name="Google Shape;825;p136"/>
          <p:cNvPicPr preferRelativeResize="0"/>
          <p:nvPr/>
        </p:nvPicPr>
        <p:blipFill>
          <a:blip r:embed="rId3">
            <a:alphaModFix/>
          </a:blip>
          <a:stretch>
            <a:fillRect/>
          </a:stretch>
        </p:blipFill>
        <p:spPr>
          <a:xfrm>
            <a:off x="2278275" y="1896100"/>
            <a:ext cx="5086350" cy="10382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pic>
        <p:nvPicPr>
          <p:cNvPr id="830" name="Google Shape;830;p137"/>
          <p:cNvPicPr preferRelativeResize="0"/>
          <p:nvPr/>
        </p:nvPicPr>
        <p:blipFill>
          <a:blip r:embed="rId3">
            <a:alphaModFix/>
          </a:blip>
          <a:stretch>
            <a:fillRect/>
          </a:stretch>
        </p:blipFill>
        <p:spPr>
          <a:xfrm>
            <a:off x="1784625" y="1744825"/>
            <a:ext cx="5791200" cy="10382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138"/>
          <p:cNvPicPr preferRelativeResize="0"/>
          <p:nvPr/>
        </p:nvPicPr>
        <p:blipFill>
          <a:blip r:embed="rId3">
            <a:alphaModFix/>
          </a:blip>
          <a:stretch>
            <a:fillRect/>
          </a:stretch>
        </p:blipFill>
        <p:spPr>
          <a:xfrm>
            <a:off x="2055350" y="1880175"/>
            <a:ext cx="5791200" cy="1038225"/>
          </a:xfrm>
          <a:prstGeom prst="rect">
            <a:avLst/>
          </a:prstGeom>
          <a:noFill/>
          <a:ln>
            <a:noFill/>
          </a:ln>
        </p:spPr>
      </p:pic>
      <p:sp>
        <p:nvSpPr>
          <p:cNvPr id="836" name="Google Shape;836;p138"/>
          <p:cNvSpPr txBox="1"/>
          <p:nvPr/>
        </p:nvSpPr>
        <p:spPr>
          <a:xfrm>
            <a:off x="1950700" y="3606825"/>
            <a:ext cx="62820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Hoare</a:t>
            </a:r>
            <a:r>
              <a:rPr lang="en" sz="2400"/>
              <a:t>’s partitioning: O(n) time, in place</a:t>
            </a:r>
            <a:endParaRPr sz="24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pic>
        <p:nvPicPr>
          <p:cNvPr id="841" name="Google Shape;841;p139"/>
          <p:cNvPicPr preferRelativeResize="0"/>
          <p:nvPr/>
        </p:nvPicPr>
        <p:blipFill>
          <a:blip r:embed="rId3">
            <a:alphaModFix/>
          </a:blip>
          <a:stretch>
            <a:fillRect/>
          </a:stretch>
        </p:blipFill>
        <p:spPr>
          <a:xfrm>
            <a:off x="3273525" y="367375"/>
            <a:ext cx="2095500" cy="2095500"/>
          </a:xfrm>
          <a:prstGeom prst="rect">
            <a:avLst/>
          </a:prstGeom>
          <a:noFill/>
          <a:ln>
            <a:noFill/>
          </a:ln>
        </p:spPr>
      </p:pic>
      <p:sp>
        <p:nvSpPr>
          <p:cNvPr id="842" name="Google Shape;842;p139"/>
          <p:cNvSpPr txBox="1"/>
          <p:nvPr/>
        </p:nvSpPr>
        <p:spPr>
          <a:xfrm>
            <a:off x="2420475" y="2619500"/>
            <a:ext cx="5207100" cy="11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Tony Hoare (Quicksort, 1959)</a:t>
            </a:r>
            <a:endParaRPr sz="3000"/>
          </a:p>
          <a:p>
            <a:pPr indent="0" lvl="0" marL="0" rtl="0" algn="l">
              <a:spcBef>
                <a:spcPts val="0"/>
              </a:spcBef>
              <a:spcAft>
                <a:spcPts val="0"/>
              </a:spcAft>
              <a:buNone/>
            </a:pPr>
            <a:r>
              <a:rPr lang="en" sz="3000"/>
              <a:t>ACM Turing Award 1980</a:t>
            </a:r>
            <a:endParaRPr sz="30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pic>
        <p:nvPicPr>
          <p:cNvPr id="847" name="Google Shape;847;p140"/>
          <p:cNvPicPr preferRelativeResize="0"/>
          <p:nvPr/>
        </p:nvPicPr>
        <p:blipFill>
          <a:blip r:embed="rId3">
            <a:alphaModFix/>
          </a:blip>
          <a:stretch>
            <a:fillRect/>
          </a:stretch>
        </p:blipFill>
        <p:spPr>
          <a:xfrm>
            <a:off x="3599975" y="200175"/>
            <a:ext cx="2095500" cy="2733675"/>
          </a:xfrm>
          <a:prstGeom prst="rect">
            <a:avLst/>
          </a:prstGeom>
          <a:noFill/>
          <a:ln>
            <a:noFill/>
          </a:ln>
        </p:spPr>
      </p:pic>
      <p:sp>
        <p:nvSpPr>
          <p:cNvPr id="848" name="Google Shape;848;p140"/>
          <p:cNvSpPr txBox="1"/>
          <p:nvPr/>
        </p:nvSpPr>
        <p:spPr>
          <a:xfrm>
            <a:off x="2017825" y="3083600"/>
            <a:ext cx="6990600" cy="11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John von Neumann</a:t>
            </a:r>
            <a:r>
              <a:rPr lang="en" sz="3000"/>
              <a:t> (Mergesort, 1945)</a:t>
            </a:r>
            <a:endParaRPr sz="3000"/>
          </a:p>
          <a:p>
            <a:pPr indent="0" lvl="0" marL="0" rtl="0" algn="l">
              <a:spcBef>
                <a:spcPts val="0"/>
              </a:spcBef>
              <a:spcAft>
                <a:spcPts val="0"/>
              </a:spcAft>
              <a:buNone/>
            </a:pPr>
            <a:r>
              <a:t/>
            </a:r>
            <a:endParaRPr sz="3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41"/>
          <p:cNvSpPr txBox="1"/>
          <p:nvPr>
            <p:ph type="title"/>
          </p:nvPr>
        </p:nvSpPr>
        <p:spPr>
          <a:xfrm>
            <a:off x="311700" y="103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of Quicksort = ?</a:t>
            </a:r>
            <a:endParaRPr/>
          </a:p>
        </p:txBody>
      </p:sp>
      <p:sp>
        <p:nvSpPr>
          <p:cNvPr id="854" name="Google Shape;854;p141"/>
          <p:cNvSpPr txBox="1"/>
          <p:nvPr>
            <p:ph idx="1" type="body"/>
          </p:nvPr>
        </p:nvSpPr>
        <p:spPr>
          <a:xfrm>
            <a:off x="311700" y="1738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on the sizes of the two partitions. </a:t>
            </a:r>
            <a:r>
              <a:rPr lang="en"/>
              <a:t>If the pivot was the ith smallest element, </a:t>
            </a:r>
            <a:r>
              <a:rPr lang="en"/>
              <a:t> </a:t>
            </a:r>
            <a:endParaRPr/>
          </a:p>
          <a:p>
            <a:pPr indent="0" lvl="0" marL="0" rtl="0" algn="l">
              <a:spcBef>
                <a:spcPts val="1600"/>
              </a:spcBef>
              <a:spcAft>
                <a:spcPts val="0"/>
              </a:spcAft>
              <a:buNone/>
            </a:pPr>
            <a:r>
              <a:rPr lang="en" sz="3000"/>
              <a:t>T(n) = T(i-1) + T(n-i) + cn</a:t>
            </a:r>
            <a:endParaRPr sz="3000"/>
          </a:p>
          <a:p>
            <a:pPr indent="0" lvl="0" marL="0" rtl="0" algn="l">
              <a:spcBef>
                <a:spcPts val="1600"/>
              </a:spcBef>
              <a:spcAft>
                <a:spcPts val="0"/>
              </a:spcAft>
              <a:buNone/>
            </a:pPr>
            <a:r>
              <a:rPr lang="en" sz="2400"/>
              <a:t>Best-case = ?</a:t>
            </a:r>
            <a:endParaRPr sz="2400"/>
          </a:p>
          <a:p>
            <a:pPr indent="0" lvl="0" marL="0" rtl="0" algn="l">
              <a:spcBef>
                <a:spcPts val="1600"/>
              </a:spcBef>
              <a:spcAft>
                <a:spcPts val="0"/>
              </a:spcAft>
              <a:buNone/>
            </a:pPr>
            <a:r>
              <a:rPr lang="en" sz="2400"/>
              <a:t>Worst-case = ?</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55" name="Google Shape;855;p141"/>
          <p:cNvSpPr/>
          <p:nvPr/>
        </p:nvSpPr>
        <p:spPr>
          <a:xfrm>
            <a:off x="3292700" y="176425"/>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1"/>
          <p:cNvSpPr/>
          <p:nvPr/>
        </p:nvSpPr>
        <p:spPr>
          <a:xfrm>
            <a:off x="6112100" y="176425"/>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1"/>
          <p:cNvSpPr txBox="1"/>
          <p:nvPr/>
        </p:nvSpPr>
        <p:spPr>
          <a:xfrm>
            <a:off x="4110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 value</a:t>
            </a:r>
            <a:endParaRPr sz="2400"/>
          </a:p>
        </p:txBody>
      </p:sp>
      <p:sp>
        <p:nvSpPr>
          <p:cNvPr id="858" name="Google Shape;858;p141"/>
          <p:cNvSpPr txBox="1"/>
          <p:nvPr/>
        </p:nvSpPr>
        <p:spPr>
          <a:xfrm>
            <a:off x="6777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
        <p:nvSpPr>
          <p:cNvPr id="859" name="Google Shape;859;p141"/>
          <p:cNvSpPr/>
          <p:nvPr/>
        </p:nvSpPr>
        <p:spPr>
          <a:xfrm>
            <a:off x="5825950" y="191175"/>
            <a:ext cx="286800" cy="438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1"/>
          <p:cNvSpPr txBox="1"/>
          <p:nvPr/>
        </p:nvSpPr>
        <p:spPr>
          <a:xfrm>
            <a:off x="5674650" y="572225"/>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a:t>
            </a:r>
            <a:endParaRPr/>
          </a:p>
        </p:txBody>
      </p:sp>
      <p:sp>
        <p:nvSpPr>
          <p:cNvPr id="861" name="Google Shape;861;p141"/>
          <p:cNvSpPr txBox="1"/>
          <p:nvPr/>
        </p:nvSpPr>
        <p:spPr>
          <a:xfrm>
            <a:off x="43211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L</a:t>
            </a:r>
            <a:endParaRPr sz="3000"/>
          </a:p>
        </p:txBody>
      </p:sp>
      <p:sp>
        <p:nvSpPr>
          <p:cNvPr id="862" name="Google Shape;862;p141"/>
          <p:cNvSpPr txBox="1"/>
          <p:nvPr/>
        </p:nvSpPr>
        <p:spPr>
          <a:xfrm>
            <a:off x="72167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a:t>
            </a:r>
            <a:endParaRPr sz="3000"/>
          </a:p>
          <a:p>
            <a:pPr indent="0" lvl="0" marL="0" rtl="0" algn="l">
              <a:spcBef>
                <a:spcPts val="0"/>
              </a:spcBef>
              <a:spcAft>
                <a:spcPts val="0"/>
              </a:spcAft>
              <a:buNone/>
            </a:pPr>
            <a:r>
              <a:t/>
            </a:r>
            <a:endParaRPr sz="3000"/>
          </a:p>
        </p:txBody>
      </p:sp>
      <p:sp>
        <p:nvSpPr>
          <p:cNvPr id="863" name="Google Shape;863;p141"/>
          <p:cNvSpPr txBox="1"/>
          <p:nvPr/>
        </p:nvSpPr>
        <p:spPr>
          <a:xfrm>
            <a:off x="57689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better brute force algorithm</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the smallest item and put it in the first place.  </a:t>
            </a:r>
            <a:endParaRPr/>
          </a:p>
          <a:p>
            <a:pPr indent="0" lvl="0" marL="0" rtl="0" algn="l">
              <a:spcBef>
                <a:spcPts val="1600"/>
              </a:spcBef>
              <a:spcAft>
                <a:spcPts val="0"/>
              </a:spcAft>
              <a:buNone/>
            </a:pPr>
            <a:r>
              <a:rPr lang="en"/>
              <a:t>Then select the next smallest item and put it in the second place. And so on…</a:t>
            </a:r>
            <a:endParaRPr/>
          </a:p>
          <a:p>
            <a:pPr indent="0" lvl="0" marL="0" rtl="0" algn="l">
              <a:spcBef>
                <a:spcPts val="1600"/>
              </a:spcBef>
              <a:spcAft>
                <a:spcPts val="0"/>
              </a:spcAft>
              <a:buNone/>
            </a:pPr>
            <a:r>
              <a:rPr lang="en"/>
              <a:t>Sorting by repeated selection: “</a:t>
            </a:r>
            <a:r>
              <a:rPr b="1" lang="en">
                <a:solidFill>
                  <a:srgbClr val="A61C00"/>
                </a:solidFill>
              </a:rPr>
              <a:t>Selection Sort</a:t>
            </a:r>
            <a:r>
              <a:rPr lang="en"/>
              <a:t>”</a:t>
            </a:r>
            <a:endParaRPr/>
          </a:p>
          <a:p>
            <a:pPr indent="0" lvl="0" marL="0" rtl="0" algn="l">
              <a:spcBef>
                <a:spcPts val="1600"/>
              </a:spcBef>
              <a:spcAft>
                <a:spcPts val="1600"/>
              </a:spcAft>
              <a:buNone/>
            </a:pPr>
            <a:r>
              <a:rPr lang="en"/>
              <a:t>Final output ordering generated one by one in sequence. </a:t>
            </a:r>
            <a:endParaRPr/>
          </a:p>
        </p:txBody>
      </p:sp>
      <p:pic>
        <p:nvPicPr>
          <p:cNvPr id="135" name="Google Shape;135;p25"/>
          <p:cNvPicPr preferRelativeResize="0"/>
          <p:nvPr/>
        </p:nvPicPr>
        <p:blipFill>
          <a:blip r:embed="rId3">
            <a:alphaModFix/>
          </a:blip>
          <a:stretch>
            <a:fillRect/>
          </a:stretch>
        </p:blipFill>
        <p:spPr>
          <a:xfrm>
            <a:off x="11375" y="2096286"/>
            <a:ext cx="9144001" cy="307367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42"/>
          <p:cNvSpPr txBox="1"/>
          <p:nvPr>
            <p:ph type="title"/>
          </p:nvPr>
        </p:nvSpPr>
        <p:spPr>
          <a:xfrm>
            <a:off x="311700" y="103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of Quicksort = ?</a:t>
            </a:r>
            <a:endParaRPr/>
          </a:p>
        </p:txBody>
      </p:sp>
      <p:sp>
        <p:nvSpPr>
          <p:cNvPr id="869" name="Google Shape;869;p142"/>
          <p:cNvSpPr txBox="1"/>
          <p:nvPr>
            <p:ph idx="1" type="body"/>
          </p:nvPr>
        </p:nvSpPr>
        <p:spPr>
          <a:xfrm>
            <a:off x="311700" y="1738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on the sizes of the two partitions. </a:t>
            </a:r>
            <a:r>
              <a:rPr lang="en"/>
              <a:t>If the pivot was the ith smallest element, </a:t>
            </a:r>
            <a:r>
              <a:rPr lang="en"/>
              <a:t> </a:t>
            </a:r>
            <a:endParaRPr/>
          </a:p>
          <a:p>
            <a:pPr indent="0" lvl="0" marL="0" rtl="0" algn="l">
              <a:spcBef>
                <a:spcPts val="1600"/>
              </a:spcBef>
              <a:spcAft>
                <a:spcPts val="0"/>
              </a:spcAft>
              <a:buNone/>
            </a:pPr>
            <a:r>
              <a:rPr lang="en" sz="3000"/>
              <a:t>T(n) = T(i-1) + T(n-i) + cn</a:t>
            </a:r>
            <a:endParaRPr sz="3000"/>
          </a:p>
          <a:p>
            <a:pPr indent="0" lvl="0" marL="0" rtl="0" algn="l">
              <a:spcBef>
                <a:spcPts val="1600"/>
              </a:spcBef>
              <a:spcAft>
                <a:spcPts val="0"/>
              </a:spcAft>
              <a:buNone/>
            </a:pPr>
            <a:r>
              <a:rPr lang="en" sz="2400"/>
              <a:t>Best-case = Partition splits the numbers evenly, and we get a similar recursion as mergesort. </a:t>
            </a:r>
            <a:endParaRPr sz="2400"/>
          </a:p>
          <a:p>
            <a:pPr indent="0" lvl="0" marL="0" rtl="0" algn="l">
              <a:spcBef>
                <a:spcPts val="1600"/>
              </a:spcBef>
              <a:spcAft>
                <a:spcPts val="0"/>
              </a:spcAft>
              <a:buNone/>
            </a:pPr>
            <a:r>
              <a:rPr lang="en" sz="2400"/>
              <a:t>Worst-case = ? </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70" name="Google Shape;870;p142"/>
          <p:cNvSpPr/>
          <p:nvPr/>
        </p:nvSpPr>
        <p:spPr>
          <a:xfrm>
            <a:off x="3292700" y="176425"/>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2"/>
          <p:cNvSpPr/>
          <p:nvPr/>
        </p:nvSpPr>
        <p:spPr>
          <a:xfrm>
            <a:off x="6112100" y="176425"/>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2"/>
          <p:cNvSpPr txBox="1"/>
          <p:nvPr/>
        </p:nvSpPr>
        <p:spPr>
          <a:xfrm>
            <a:off x="4110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 value</a:t>
            </a:r>
            <a:endParaRPr sz="2400"/>
          </a:p>
        </p:txBody>
      </p:sp>
      <p:sp>
        <p:nvSpPr>
          <p:cNvPr id="873" name="Google Shape;873;p142"/>
          <p:cNvSpPr txBox="1"/>
          <p:nvPr/>
        </p:nvSpPr>
        <p:spPr>
          <a:xfrm>
            <a:off x="6777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
        <p:nvSpPr>
          <p:cNvPr id="874" name="Google Shape;874;p142"/>
          <p:cNvSpPr/>
          <p:nvPr/>
        </p:nvSpPr>
        <p:spPr>
          <a:xfrm>
            <a:off x="5825950" y="191175"/>
            <a:ext cx="286800" cy="438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2"/>
          <p:cNvSpPr txBox="1"/>
          <p:nvPr/>
        </p:nvSpPr>
        <p:spPr>
          <a:xfrm>
            <a:off x="5674650" y="572225"/>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a:t>
            </a:r>
            <a:endParaRPr/>
          </a:p>
        </p:txBody>
      </p:sp>
      <p:sp>
        <p:nvSpPr>
          <p:cNvPr id="876" name="Google Shape;876;p142"/>
          <p:cNvSpPr txBox="1"/>
          <p:nvPr/>
        </p:nvSpPr>
        <p:spPr>
          <a:xfrm>
            <a:off x="43211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L</a:t>
            </a:r>
            <a:endParaRPr sz="3000"/>
          </a:p>
        </p:txBody>
      </p:sp>
      <p:sp>
        <p:nvSpPr>
          <p:cNvPr id="877" name="Google Shape;877;p142"/>
          <p:cNvSpPr txBox="1"/>
          <p:nvPr/>
        </p:nvSpPr>
        <p:spPr>
          <a:xfrm>
            <a:off x="72167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a:t>
            </a:r>
            <a:endParaRPr sz="3000"/>
          </a:p>
          <a:p>
            <a:pPr indent="0" lvl="0" marL="0" rtl="0" algn="l">
              <a:spcBef>
                <a:spcPts val="0"/>
              </a:spcBef>
              <a:spcAft>
                <a:spcPts val="0"/>
              </a:spcAft>
              <a:buNone/>
            </a:pPr>
            <a:r>
              <a:t/>
            </a:r>
            <a:endParaRPr sz="3000"/>
          </a:p>
        </p:txBody>
      </p:sp>
      <p:sp>
        <p:nvSpPr>
          <p:cNvPr id="878" name="Google Shape;878;p142"/>
          <p:cNvSpPr txBox="1"/>
          <p:nvPr/>
        </p:nvSpPr>
        <p:spPr>
          <a:xfrm>
            <a:off x="57689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43"/>
          <p:cNvSpPr txBox="1"/>
          <p:nvPr>
            <p:ph type="title"/>
          </p:nvPr>
        </p:nvSpPr>
        <p:spPr>
          <a:xfrm>
            <a:off x="311700" y="103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of Quicksort = ?</a:t>
            </a:r>
            <a:endParaRPr/>
          </a:p>
        </p:txBody>
      </p:sp>
      <p:sp>
        <p:nvSpPr>
          <p:cNvPr id="884" name="Google Shape;884;p143"/>
          <p:cNvSpPr txBox="1"/>
          <p:nvPr>
            <p:ph idx="1" type="body"/>
          </p:nvPr>
        </p:nvSpPr>
        <p:spPr>
          <a:xfrm>
            <a:off x="311700" y="1509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on the sizes of the two partitions. </a:t>
            </a:r>
            <a:r>
              <a:rPr lang="en"/>
              <a:t>If the pivot was the ith smallest element, </a:t>
            </a:r>
            <a:r>
              <a:rPr lang="en"/>
              <a:t> </a:t>
            </a:r>
            <a:endParaRPr/>
          </a:p>
          <a:p>
            <a:pPr indent="0" lvl="0" marL="0" rtl="0" algn="l">
              <a:spcBef>
                <a:spcPts val="1600"/>
              </a:spcBef>
              <a:spcAft>
                <a:spcPts val="0"/>
              </a:spcAft>
              <a:buNone/>
            </a:pPr>
            <a:r>
              <a:rPr lang="en" sz="3000"/>
              <a:t>T(n) = T(i-1) + T(n-i) + cn</a:t>
            </a:r>
            <a:endParaRPr sz="3000"/>
          </a:p>
          <a:p>
            <a:pPr indent="0" lvl="0" marL="0" rtl="0" algn="l">
              <a:spcBef>
                <a:spcPts val="1600"/>
              </a:spcBef>
              <a:spcAft>
                <a:spcPts val="0"/>
              </a:spcAft>
              <a:buNone/>
            </a:pPr>
            <a:r>
              <a:rPr lang="en" sz="2400"/>
              <a:t>Best-case = Partition splits the numbers evenly, and we get a similar recursion as mergesort. </a:t>
            </a:r>
            <a:endParaRPr sz="2400"/>
          </a:p>
          <a:p>
            <a:pPr indent="0" lvl="0" marL="0" rtl="0" algn="l">
              <a:spcBef>
                <a:spcPts val="1600"/>
              </a:spcBef>
              <a:spcAft>
                <a:spcPts val="0"/>
              </a:spcAft>
              <a:buNone/>
            </a:pPr>
            <a:r>
              <a:rPr lang="en" sz="2400"/>
              <a:t>Worst-case = One partition empty, the other has all the elements. We get a similar recursion as insertion sort. </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85" name="Google Shape;885;p143"/>
          <p:cNvSpPr/>
          <p:nvPr/>
        </p:nvSpPr>
        <p:spPr>
          <a:xfrm>
            <a:off x="3292700" y="176425"/>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3"/>
          <p:cNvSpPr/>
          <p:nvPr/>
        </p:nvSpPr>
        <p:spPr>
          <a:xfrm>
            <a:off x="6112100" y="176425"/>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3"/>
          <p:cNvSpPr txBox="1"/>
          <p:nvPr/>
        </p:nvSpPr>
        <p:spPr>
          <a:xfrm>
            <a:off x="4110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 value</a:t>
            </a:r>
            <a:endParaRPr sz="2400"/>
          </a:p>
        </p:txBody>
      </p:sp>
      <p:sp>
        <p:nvSpPr>
          <p:cNvPr id="888" name="Google Shape;888;p143"/>
          <p:cNvSpPr txBox="1"/>
          <p:nvPr/>
        </p:nvSpPr>
        <p:spPr>
          <a:xfrm>
            <a:off x="6777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
        <p:nvSpPr>
          <p:cNvPr id="889" name="Google Shape;889;p143"/>
          <p:cNvSpPr/>
          <p:nvPr/>
        </p:nvSpPr>
        <p:spPr>
          <a:xfrm>
            <a:off x="5825950" y="191175"/>
            <a:ext cx="286800" cy="438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3"/>
          <p:cNvSpPr txBox="1"/>
          <p:nvPr/>
        </p:nvSpPr>
        <p:spPr>
          <a:xfrm>
            <a:off x="5674650" y="572225"/>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a:t>
            </a:r>
            <a:endParaRPr/>
          </a:p>
        </p:txBody>
      </p:sp>
      <p:sp>
        <p:nvSpPr>
          <p:cNvPr id="891" name="Google Shape;891;p143"/>
          <p:cNvSpPr txBox="1"/>
          <p:nvPr/>
        </p:nvSpPr>
        <p:spPr>
          <a:xfrm>
            <a:off x="43211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L</a:t>
            </a:r>
            <a:endParaRPr sz="3000"/>
          </a:p>
        </p:txBody>
      </p:sp>
      <p:sp>
        <p:nvSpPr>
          <p:cNvPr id="892" name="Google Shape;892;p143"/>
          <p:cNvSpPr txBox="1"/>
          <p:nvPr/>
        </p:nvSpPr>
        <p:spPr>
          <a:xfrm>
            <a:off x="72167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a:t>
            </a:r>
            <a:endParaRPr sz="3000"/>
          </a:p>
          <a:p>
            <a:pPr indent="0" lvl="0" marL="0" rtl="0" algn="l">
              <a:spcBef>
                <a:spcPts val="0"/>
              </a:spcBef>
              <a:spcAft>
                <a:spcPts val="0"/>
              </a:spcAft>
              <a:buNone/>
            </a:pPr>
            <a:r>
              <a:t/>
            </a:r>
            <a:endParaRPr sz="3000"/>
          </a:p>
        </p:txBody>
      </p:sp>
      <p:sp>
        <p:nvSpPr>
          <p:cNvPr id="893" name="Google Shape;893;p143"/>
          <p:cNvSpPr txBox="1"/>
          <p:nvPr/>
        </p:nvSpPr>
        <p:spPr>
          <a:xfrm>
            <a:off x="57689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44"/>
          <p:cNvSpPr txBox="1"/>
          <p:nvPr>
            <p:ph type="title"/>
          </p:nvPr>
        </p:nvSpPr>
        <p:spPr>
          <a:xfrm>
            <a:off x="311700" y="103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of Quicksort = ?</a:t>
            </a:r>
            <a:endParaRPr/>
          </a:p>
        </p:txBody>
      </p:sp>
      <p:sp>
        <p:nvSpPr>
          <p:cNvPr id="899" name="Google Shape;899;p144"/>
          <p:cNvSpPr txBox="1"/>
          <p:nvPr>
            <p:ph idx="1" type="body"/>
          </p:nvPr>
        </p:nvSpPr>
        <p:spPr>
          <a:xfrm>
            <a:off x="311700" y="1738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on the sizes of the two partitions. If the pivot was the ith smallest element, </a:t>
            </a:r>
            <a:endParaRPr/>
          </a:p>
          <a:p>
            <a:pPr indent="0" lvl="0" marL="0" rtl="0" algn="l">
              <a:spcBef>
                <a:spcPts val="1600"/>
              </a:spcBef>
              <a:spcAft>
                <a:spcPts val="0"/>
              </a:spcAft>
              <a:buNone/>
            </a:pPr>
            <a:r>
              <a:rPr lang="en" sz="3000"/>
              <a:t>T(n) = T(i-1) + T(n-i) + cn</a:t>
            </a:r>
            <a:endParaRPr sz="3000"/>
          </a:p>
          <a:p>
            <a:pPr indent="0" lvl="0" marL="0" rtl="0" algn="l">
              <a:spcBef>
                <a:spcPts val="1600"/>
              </a:spcBef>
              <a:spcAft>
                <a:spcPts val="0"/>
              </a:spcAft>
              <a:buNone/>
            </a:pPr>
            <a:r>
              <a:rPr lang="en" sz="2400"/>
              <a:t>Best-case = O(n log n) </a:t>
            </a:r>
            <a:endParaRPr sz="2400"/>
          </a:p>
          <a:p>
            <a:pPr indent="0" lvl="0" marL="0" rtl="0" algn="l">
              <a:spcBef>
                <a:spcPts val="1600"/>
              </a:spcBef>
              <a:spcAft>
                <a:spcPts val="0"/>
              </a:spcAft>
              <a:buNone/>
            </a:pPr>
            <a:r>
              <a:rPr lang="en" sz="2400"/>
              <a:t>Worst-case = O(n</a:t>
            </a:r>
            <a:r>
              <a:rPr baseline="30000" lang="en" sz="2400"/>
              <a:t>2</a:t>
            </a:r>
            <a:r>
              <a:rPr lang="en" sz="2400"/>
              <a:t>) </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00" name="Google Shape;900;p144"/>
          <p:cNvSpPr/>
          <p:nvPr/>
        </p:nvSpPr>
        <p:spPr>
          <a:xfrm>
            <a:off x="3292700" y="176425"/>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4"/>
          <p:cNvSpPr/>
          <p:nvPr/>
        </p:nvSpPr>
        <p:spPr>
          <a:xfrm>
            <a:off x="6112100" y="176425"/>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4"/>
          <p:cNvSpPr txBox="1"/>
          <p:nvPr/>
        </p:nvSpPr>
        <p:spPr>
          <a:xfrm>
            <a:off x="4110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 value</a:t>
            </a:r>
            <a:endParaRPr sz="2400"/>
          </a:p>
        </p:txBody>
      </p:sp>
      <p:sp>
        <p:nvSpPr>
          <p:cNvPr id="903" name="Google Shape;903;p144"/>
          <p:cNvSpPr txBox="1"/>
          <p:nvPr/>
        </p:nvSpPr>
        <p:spPr>
          <a:xfrm>
            <a:off x="6777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
        <p:nvSpPr>
          <p:cNvPr id="904" name="Google Shape;904;p144"/>
          <p:cNvSpPr/>
          <p:nvPr/>
        </p:nvSpPr>
        <p:spPr>
          <a:xfrm>
            <a:off x="5825950" y="191175"/>
            <a:ext cx="286800" cy="438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4"/>
          <p:cNvSpPr txBox="1"/>
          <p:nvPr/>
        </p:nvSpPr>
        <p:spPr>
          <a:xfrm>
            <a:off x="5674650" y="572225"/>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a:t>
            </a:r>
            <a:endParaRPr/>
          </a:p>
        </p:txBody>
      </p:sp>
      <p:sp>
        <p:nvSpPr>
          <p:cNvPr id="906" name="Google Shape;906;p144"/>
          <p:cNvSpPr txBox="1"/>
          <p:nvPr/>
        </p:nvSpPr>
        <p:spPr>
          <a:xfrm>
            <a:off x="43211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L</a:t>
            </a:r>
            <a:endParaRPr sz="3000"/>
          </a:p>
        </p:txBody>
      </p:sp>
      <p:sp>
        <p:nvSpPr>
          <p:cNvPr id="907" name="Google Shape;907;p144"/>
          <p:cNvSpPr txBox="1"/>
          <p:nvPr/>
        </p:nvSpPr>
        <p:spPr>
          <a:xfrm>
            <a:off x="72167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a:t>
            </a:r>
            <a:endParaRPr sz="3000"/>
          </a:p>
          <a:p>
            <a:pPr indent="0" lvl="0" marL="0" rtl="0" algn="l">
              <a:spcBef>
                <a:spcPts val="0"/>
              </a:spcBef>
              <a:spcAft>
                <a:spcPts val="0"/>
              </a:spcAft>
              <a:buNone/>
            </a:pPr>
            <a:r>
              <a:t/>
            </a:r>
            <a:endParaRPr sz="3000"/>
          </a:p>
        </p:txBody>
      </p:sp>
      <p:sp>
        <p:nvSpPr>
          <p:cNvPr id="908" name="Google Shape;908;p144"/>
          <p:cNvSpPr txBox="1"/>
          <p:nvPr/>
        </p:nvSpPr>
        <p:spPr>
          <a:xfrm>
            <a:off x="57689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average case?</a:t>
            </a:r>
            <a:endParaRPr/>
          </a:p>
        </p:txBody>
      </p:sp>
      <p:sp>
        <p:nvSpPr>
          <p:cNvPr id="914" name="Google Shape;914;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T(n) = Expected number of operations needed to quicksort n numbers</a:t>
            </a:r>
            <a:endParaRPr/>
          </a:p>
          <a:p>
            <a:pPr indent="0" lvl="0" marL="0" rtl="0" algn="l">
              <a:spcBef>
                <a:spcPts val="1600"/>
              </a:spcBef>
              <a:spcAft>
                <a:spcPts val="0"/>
              </a:spcAft>
              <a:buNone/>
            </a:pPr>
            <a:r>
              <a:rPr lang="en"/>
              <a:t>During partitioning, we would pick the i</a:t>
            </a:r>
            <a:r>
              <a:rPr baseline="30000" lang="en"/>
              <a:t>th</a:t>
            </a:r>
            <a:r>
              <a:rPr lang="en"/>
              <a:t> smallest element as the pivot, with probability 1/n.</a:t>
            </a:r>
            <a:endParaRPr/>
          </a:p>
          <a:p>
            <a:pPr indent="0" lvl="0" marL="0" rtl="0" algn="l">
              <a:spcBef>
                <a:spcPts val="1600"/>
              </a:spcBef>
              <a:spcAft>
                <a:spcPts val="0"/>
              </a:spcAft>
              <a:buNone/>
            </a:pPr>
            <a:r>
              <a:rPr lang="en"/>
              <a:t>T(n) =  1/n </a:t>
            </a:r>
            <a:r>
              <a:rPr lang="en" sz="2400"/>
              <a:t>∑</a:t>
            </a:r>
            <a:r>
              <a:rPr lang="en"/>
              <a:t> [T(i-1) + T(n-i) + cn]</a:t>
            </a:r>
            <a:endParaRPr/>
          </a:p>
          <a:p>
            <a:pPr indent="0" lvl="0" marL="0" rtl="0" algn="l">
              <a:spcBef>
                <a:spcPts val="1600"/>
              </a:spcBef>
              <a:spcAft>
                <a:spcPts val="0"/>
              </a:spcAft>
              <a:buNone/>
            </a:pPr>
            <a:r>
              <a:rPr lang="en"/>
              <a:t>This simplifies to </a:t>
            </a:r>
            <a:endParaRPr/>
          </a:p>
          <a:p>
            <a:pPr indent="0" lvl="0" marL="0" rtl="0" algn="l">
              <a:spcBef>
                <a:spcPts val="1600"/>
              </a:spcBef>
              <a:spcAft>
                <a:spcPts val="0"/>
              </a:spcAft>
              <a:buNone/>
            </a:pPr>
            <a:r>
              <a:rPr lang="en"/>
              <a:t>T(n) = O(n log n)</a:t>
            </a:r>
            <a:endParaRPr/>
          </a:p>
          <a:p>
            <a:pPr indent="0" lvl="0" marL="0" rtl="0" algn="l">
              <a:spcBef>
                <a:spcPts val="1600"/>
              </a:spcBef>
              <a:spcAft>
                <a:spcPts val="1600"/>
              </a:spcAft>
              <a:buNone/>
            </a:pPr>
            <a:r>
              <a:t/>
            </a:r>
            <a:endParaRPr/>
          </a:p>
        </p:txBody>
      </p:sp>
      <p:sp>
        <p:nvSpPr>
          <p:cNvPr id="915" name="Google Shape;915;p145"/>
          <p:cNvSpPr txBox="1"/>
          <p:nvPr/>
        </p:nvSpPr>
        <p:spPr>
          <a:xfrm>
            <a:off x="1385400" y="2881150"/>
            <a:ext cx="6609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a:t>
            </a:r>
            <a:r>
              <a:rPr lang="en" sz="1200"/>
              <a:t> = 1</a:t>
            </a:r>
            <a:endParaRPr sz="1200"/>
          </a:p>
        </p:txBody>
      </p:sp>
      <p:sp>
        <p:nvSpPr>
          <p:cNvPr id="916" name="Google Shape;916;p145"/>
          <p:cNvSpPr txBox="1"/>
          <p:nvPr/>
        </p:nvSpPr>
        <p:spPr>
          <a:xfrm>
            <a:off x="1549175" y="2372700"/>
            <a:ext cx="485700" cy="2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a:t>
            </a:r>
            <a:endParaRPr sz="12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46"/>
          <p:cNvSpPr txBox="1"/>
          <p:nvPr>
            <p:ph type="title"/>
          </p:nvPr>
        </p:nvSpPr>
        <p:spPr>
          <a:xfrm>
            <a:off x="311700" y="103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of Quicksort = ?</a:t>
            </a:r>
            <a:endParaRPr/>
          </a:p>
        </p:txBody>
      </p:sp>
      <p:sp>
        <p:nvSpPr>
          <p:cNvPr id="922" name="Google Shape;922;p146"/>
          <p:cNvSpPr txBox="1"/>
          <p:nvPr>
            <p:ph idx="1" type="body"/>
          </p:nvPr>
        </p:nvSpPr>
        <p:spPr>
          <a:xfrm>
            <a:off x="311700" y="1738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on the sizes of the two partitions. If the pivot was the ith smallest element, </a:t>
            </a:r>
            <a:endParaRPr/>
          </a:p>
          <a:p>
            <a:pPr indent="0" lvl="0" marL="0" rtl="0" algn="l">
              <a:spcBef>
                <a:spcPts val="1600"/>
              </a:spcBef>
              <a:spcAft>
                <a:spcPts val="0"/>
              </a:spcAft>
              <a:buNone/>
            </a:pPr>
            <a:r>
              <a:rPr lang="en" sz="3000"/>
              <a:t>T(n) = T(i-1) + T(n-i) + cn</a:t>
            </a:r>
            <a:endParaRPr sz="3000"/>
          </a:p>
          <a:p>
            <a:pPr indent="0" lvl="0" marL="0" rtl="0" algn="l">
              <a:spcBef>
                <a:spcPts val="1600"/>
              </a:spcBef>
              <a:spcAft>
                <a:spcPts val="0"/>
              </a:spcAft>
              <a:buNone/>
            </a:pPr>
            <a:r>
              <a:rPr lang="en" sz="2400"/>
              <a:t>Best-case &amp; Average case = O(n log n) </a:t>
            </a:r>
            <a:endParaRPr sz="2400"/>
          </a:p>
          <a:p>
            <a:pPr indent="0" lvl="0" marL="0" rtl="0" algn="l">
              <a:spcBef>
                <a:spcPts val="1600"/>
              </a:spcBef>
              <a:spcAft>
                <a:spcPts val="0"/>
              </a:spcAft>
              <a:buNone/>
            </a:pPr>
            <a:r>
              <a:rPr lang="en" sz="2400"/>
              <a:t>Worst-case = O(n</a:t>
            </a:r>
            <a:r>
              <a:rPr baseline="30000" lang="en" sz="2400"/>
              <a:t>2</a:t>
            </a:r>
            <a:r>
              <a:rPr lang="en" sz="2400"/>
              <a:t>) </a:t>
            </a:r>
            <a:br>
              <a:rPr lang="en" sz="2400"/>
            </a:b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23" name="Google Shape;923;p146"/>
          <p:cNvSpPr/>
          <p:nvPr/>
        </p:nvSpPr>
        <p:spPr>
          <a:xfrm>
            <a:off x="3292700" y="176425"/>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6"/>
          <p:cNvSpPr/>
          <p:nvPr/>
        </p:nvSpPr>
        <p:spPr>
          <a:xfrm>
            <a:off x="6112100" y="176425"/>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6"/>
          <p:cNvSpPr txBox="1"/>
          <p:nvPr/>
        </p:nvSpPr>
        <p:spPr>
          <a:xfrm>
            <a:off x="4110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 value</a:t>
            </a:r>
            <a:endParaRPr sz="2400"/>
          </a:p>
        </p:txBody>
      </p:sp>
      <p:sp>
        <p:nvSpPr>
          <p:cNvPr id="926" name="Google Shape;926;p146"/>
          <p:cNvSpPr txBox="1"/>
          <p:nvPr/>
        </p:nvSpPr>
        <p:spPr>
          <a:xfrm>
            <a:off x="6777500" y="613200"/>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
        <p:nvSpPr>
          <p:cNvPr id="927" name="Google Shape;927;p146"/>
          <p:cNvSpPr/>
          <p:nvPr/>
        </p:nvSpPr>
        <p:spPr>
          <a:xfrm>
            <a:off x="5825950" y="191175"/>
            <a:ext cx="286800" cy="438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6"/>
          <p:cNvSpPr txBox="1"/>
          <p:nvPr/>
        </p:nvSpPr>
        <p:spPr>
          <a:xfrm>
            <a:off x="5674650" y="572225"/>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a:t>
            </a:r>
            <a:endParaRPr/>
          </a:p>
        </p:txBody>
      </p:sp>
      <p:sp>
        <p:nvSpPr>
          <p:cNvPr id="929" name="Google Shape;929;p146"/>
          <p:cNvSpPr txBox="1"/>
          <p:nvPr/>
        </p:nvSpPr>
        <p:spPr>
          <a:xfrm>
            <a:off x="43211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L</a:t>
            </a:r>
            <a:endParaRPr sz="3000"/>
          </a:p>
        </p:txBody>
      </p:sp>
      <p:sp>
        <p:nvSpPr>
          <p:cNvPr id="930" name="Google Shape;930;p146"/>
          <p:cNvSpPr txBox="1"/>
          <p:nvPr/>
        </p:nvSpPr>
        <p:spPr>
          <a:xfrm>
            <a:off x="72167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a:t>
            </a:r>
            <a:endParaRPr sz="3000"/>
          </a:p>
          <a:p>
            <a:pPr indent="0" lvl="0" marL="0" rtl="0" algn="l">
              <a:spcBef>
                <a:spcPts val="0"/>
              </a:spcBef>
              <a:spcAft>
                <a:spcPts val="0"/>
              </a:spcAft>
              <a:buNone/>
            </a:pPr>
            <a:r>
              <a:t/>
            </a:r>
            <a:endParaRPr sz="3000"/>
          </a:p>
        </p:txBody>
      </p:sp>
      <p:sp>
        <p:nvSpPr>
          <p:cNvPr id="931" name="Google Shape;931;p146"/>
          <p:cNvSpPr txBox="1"/>
          <p:nvPr/>
        </p:nvSpPr>
        <p:spPr>
          <a:xfrm>
            <a:off x="5768900" y="102450"/>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vs Quick sort</a:t>
            </a:r>
            <a:endParaRPr/>
          </a:p>
        </p:txBody>
      </p:sp>
      <p:sp>
        <p:nvSpPr>
          <p:cNvPr id="937" name="Google Shape;937;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is O(n log n) for best, average and worst case</a:t>
            </a:r>
            <a:endParaRPr/>
          </a:p>
          <a:p>
            <a:pPr indent="0" lvl="0" marL="0" rtl="0" algn="l">
              <a:spcBef>
                <a:spcPts val="1600"/>
              </a:spcBef>
              <a:spcAft>
                <a:spcPts val="0"/>
              </a:spcAft>
              <a:buNone/>
            </a:pPr>
            <a:r>
              <a:rPr lang="en"/>
              <a:t>Quick Sort is O(n log n) for best &amp; average case, but O(n</a:t>
            </a:r>
            <a:r>
              <a:rPr baseline="30000" lang="en"/>
              <a:t>2</a:t>
            </a:r>
            <a:r>
              <a:rPr lang="en"/>
              <a:t>) worst-case</a:t>
            </a:r>
            <a:endParaRPr/>
          </a:p>
          <a:p>
            <a:pPr indent="0" lvl="0" marL="0" rtl="0" algn="l">
              <a:spcBef>
                <a:spcPts val="1600"/>
              </a:spcBef>
              <a:spcAft>
                <a:spcPts val="1600"/>
              </a:spcAft>
              <a:buNone/>
            </a:pPr>
            <a:r>
              <a:rPr lang="en"/>
              <a:t>But Quick Sort is also in-place, which Merge Sort is not. (although call stack space in Quicksort should also be noted)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4" name="Google Shape;944;p148"/>
          <p:cNvPicPr preferRelativeResize="0"/>
          <p:nvPr/>
        </p:nvPicPr>
        <p:blipFill>
          <a:blip r:embed="rId3">
            <a:alphaModFix/>
          </a:blip>
          <a:stretch>
            <a:fillRect/>
          </a:stretch>
        </p:blipFill>
        <p:spPr>
          <a:xfrm>
            <a:off x="0" y="395050"/>
            <a:ext cx="9144001" cy="4353400"/>
          </a:xfrm>
          <a:prstGeom prst="rect">
            <a:avLst/>
          </a:prstGeom>
          <a:noFill/>
          <a:ln>
            <a:noFill/>
          </a:ln>
        </p:spPr>
      </p:pic>
      <p:sp>
        <p:nvSpPr>
          <p:cNvPr id="945" name="Google Shape;945;p148"/>
          <p:cNvSpPr txBox="1"/>
          <p:nvPr/>
        </p:nvSpPr>
        <p:spPr>
          <a:xfrm>
            <a:off x="493650" y="4426925"/>
            <a:ext cx="750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If Randomized Quicksort is implemented well, it is more likely that your computer will be struck by a lightning bolt than the Quicksort running in O(n</a:t>
            </a:r>
            <a:r>
              <a:rPr baseline="30000" lang="en"/>
              <a:t>2</a:t>
            </a:r>
            <a:r>
              <a:rPr lang="en"/>
              <a:t>) time.</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vs Quick sort</a:t>
            </a:r>
            <a:endParaRPr/>
          </a:p>
        </p:txBody>
      </p:sp>
      <p:sp>
        <p:nvSpPr>
          <p:cNvPr id="951" name="Google Shape;951;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is O(n log n) for best, average and worst case</a:t>
            </a:r>
            <a:endParaRPr/>
          </a:p>
          <a:p>
            <a:pPr indent="0" lvl="0" marL="0" rtl="0" algn="l">
              <a:spcBef>
                <a:spcPts val="1600"/>
              </a:spcBef>
              <a:spcAft>
                <a:spcPts val="0"/>
              </a:spcAft>
              <a:buNone/>
            </a:pPr>
            <a:r>
              <a:rPr lang="en"/>
              <a:t>Quick Sort is O(n log n) for best &amp; average case, but O(n</a:t>
            </a:r>
            <a:r>
              <a:rPr baseline="30000" lang="en"/>
              <a:t>2</a:t>
            </a:r>
            <a:r>
              <a:rPr lang="en"/>
              <a:t>) worst-case</a:t>
            </a:r>
            <a:endParaRPr/>
          </a:p>
          <a:p>
            <a:pPr indent="0" lvl="0" marL="0" rtl="0" algn="l">
              <a:spcBef>
                <a:spcPts val="1600"/>
              </a:spcBef>
              <a:spcAft>
                <a:spcPts val="0"/>
              </a:spcAft>
              <a:buNone/>
            </a:pPr>
            <a:r>
              <a:rPr lang="en"/>
              <a:t>Quick Sort runs faster in empirical analysis. </a:t>
            </a:r>
            <a:endParaRPr/>
          </a:p>
          <a:p>
            <a:pPr indent="0" lvl="0" marL="0" rtl="0" algn="l">
              <a:spcBef>
                <a:spcPts val="1600"/>
              </a:spcBef>
              <a:spcAft>
                <a:spcPts val="0"/>
              </a:spcAft>
              <a:buNone/>
            </a:pPr>
            <a:r>
              <a:rPr lang="en"/>
              <a:t>Quick Sort is also in-place, which Merge Sort is not. </a:t>
            </a:r>
            <a:endParaRPr/>
          </a:p>
          <a:p>
            <a:pPr indent="0" lvl="0" marL="0" rtl="0" algn="l">
              <a:spcBef>
                <a:spcPts val="1600"/>
              </a:spcBef>
              <a:spcAft>
                <a:spcPts val="1600"/>
              </a:spcAft>
              <a:buNone/>
            </a:pPr>
            <a:r>
              <a:rPr lang="en"/>
              <a:t>But Merge Sort does have one advantage: </a:t>
            </a:r>
            <a:r>
              <a:rPr b="1" lang="en">
                <a:solidFill>
                  <a:srgbClr val="CC0000"/>
                </a:solidFill>
              </a:rPr>
              <a:t>stability</a:t>
            </a:r>
            <a:endParaRPr b="1">
              <a:solidFill>
                <a:srgbClr val="CC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8" name="Google Shape;958;p150"/>
          <p:cNvPicPr preferRelativeResize="0"/>
          <p:nvPr/>
        </p:nvPicPr>
        <p:blipFill>
          <a:blip r:embed="rId3">
            <a:alphaModFix/>
          </a:blip>
          <a:stretch>
            <a:fillRect/>
          </a:stretch>
        </p:blipFill>
        <p:spPr>
          <a:xfrm>
            <a:off x="0" y="416971"/>
            <a:ext cx="9144001" cy="430955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5" name="Google Shape;965;p151"/>
          <p:cNvPicPr preferRelativeResize="0"/>
          <p:nvPr/>
        </p:nvPicPr>
        <p:blipFill>
          <a:blip r:embed="rId3">
            <a:alphaModFix/>
          </a:blip>
          <a:stretch>
            <a:fillRect/>
          </a:stretch>
        </p:blipFill>
        <p:spPr>
          <a:xfrm>
            <a:off x="823900" y="159325"/>
            <a:ext cx="7496175" cy="4171950"/>
          </a:xfrm>
          <a:prstGeom prst="rect">
            <a:avLst/>
          </a:prstGeom>
          <a:noFill/>
          <a:ln>
            <a:noFill/>
          </a:ln>
        </p:spPr>
      </p:pic>
      <p:sp>
        <p:nvSpPr>
          <p:cNvPr id="966" name="Google Shape;966;p151"/>
          <p:cNvSpPr txBox="1"/>
          <p:nvPr/>
        </p:nvSpPr>
        <p:spPr>
          <a:xfrm>
            <a:off x="1303425" y="4415600"/>
            <a:ext cx="72240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 stable sort preserves the relative order of items with equal keys.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brute force algorithm</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the smallest item and put it in the first place.  </a:t>
            </a:r>
            <a:endParaRPr/>
          </a:p>
          <a:p>
            <a:pPr indent="0" lvl="0" marL="0" rtl="0" algn="l">
              <a:spcBef>
                <a:spcPts val="1600"/>
              </a:spcBef>
              <a:spcAft>
                <a:spcPts val="0"/>
              </a:spcAft>
              <a:buNone/>
            </a:pPr>
            <a:r>
              <a:rPr lang="en"/>
              <a:t>Then select the next smallest item and put it in the second place. And so on…</a:t>
            </a:r>
            <a:endParaRPr/>
          </a:p>
          <a:p>
            <a:pPr indent="0" lvl="0" marL="0" rtl="0" algn="l">
              <a:spcBef>
                <a:spcPts val="1600"/>
              </a:spcBef>
              <a:spcAft>
                <a:spcPts val="0"/>
              </a:spcAft>
              <a:buNone/>
            </a:pPr>
            <a:r>
              <a:rPr lang="en"/>
              <a:t>Sorting by repeated selection: “</a:t>
            </a:r>
            <a:r>
              <a:rPr b="1" lang="en">
                <a:solidFill>
                  <a:srgbClr val="A61C00"/>
                </a:solidFill>
              </a:rPr>
              <a:t>Selection Sort</a:t>
            </a:r>
            <a:r>
              <a:rPr lang="en"/>
              <a:t>”</a:t>
            </a:r>
            <a:endParaRPr/>
          </a:p>
          <a:p>
            <a:pPr indent="0" lvl="0" marL="0" rtl="0" algn="l">
              <a:spcBef>
                <a:spcPts val="1600"/>
              </a:spcBef>
              <a:spcAft>
                <a:spcPts val="1600"/>
              </a:spcAft>
              <a:buNone/>
            </a:pPr>
            <a:r>
              <a:rPr lang="en"/>
              <a:t>Final output ordering generated one by one in sequence.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Sort is not stable</a:t>
            </a:r>
            <a:endParaRPr/>
          </a:p>
        </p:txBody>
      </p:sp>
      <p:sp>
        <p:nvSpPr>
          <p:cNvPr id="972" name="Google Shape;972;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3" name="Google Shape;973;p152"/>
          <p:cNvPicPr preferRelativeResize="0"/>
          <p:nvPr/>
        </p:nvPicPr>
        <p:blipFill>
          <a:blip r:embed="rId3">
            <a:alphaModFix/>
          </a:blip>
          <a:stretch>
            <a:fillRect/>
          </a:stretch>
        </p:blipFill>
        <p:spPr>
          <a:xfrm>
            <a:off x="366400" y="1253650"/>
            <a:ext cx="4095750" cy="3352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Insertion Sort is stable</a:t>
            </a:r>
            <a:endParaRPr/>
          </a:p>
        </p:txBody>
      </p:sp>
      <p:sp>
        <p:nvSpPr>
          <p:cNvPr id="979" name="Google Shape;979;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about bubble sort?</a:t>
            </a:r>
            <a:endParaRPr/>
          </a:p>
        </p:txBody>
      </p:sp>
      <p:pic>
        <p:nvPicPr>
          <p:cNvPr id="980" name="Google Shape;980;p153"/>
          <p:cNvPicPr preferRelativeResize="0"/>
          <p:nvPr/>
        </p:nvPicPr>
        <p:blipFill>
          <a:blip r:embed="rId3">
            <a:alphaModFix/>
          </a:blip>
          <a:stretch>
            <a:fillRect/>
          </a:stretch>
        </p:blipFill>
        <p:spPr>
          <a:xfrm>
            <a:off x="4111249" y="392600"/>
            <a:ext cx="4933675" cy="4213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is stable. Why?</a:t>
            </a:r>
            <a:endParaRPr/>
          </a:p>
        </p:txBody>
      </p:sp>
      <p:sp>
        <p:nvSpPr>
          <p:cNvPr id="986" name="Google Shape;986;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sz="3000"/>
              <a:t>And what about Quick Sort?</a:t>
            </a:r>
            <a:endParaRPr sz="3000"/>
          </a:p>
        </p:txBody>
      </p:sp>
      <p:pic>
        <p:nvPicPr>
          <p:cNvPr id="987" name="Google Shape;987;p154"/>
          <p:cNvPicPr preferRelativeResize="0"/>
          <p:nvPr/>
        </p:nvPicPr>
        <p:blipFill>
          <a:blip r:embed="rId3">
            <a:alphaModFix/>
          </a:blip>
          <a:stretch>
            <a:fillRect/>
          </a:stretch>
        </p:blipFill>
        <p:spPr>
          <a:xfrm>
            <a:off x="171450" y="1843088"/>
            <a:ext cx="8801100" cy="14573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vs Quick sort</a:t>
            </a:r>
            <a:endParaRPr/>
          </a:p>
        </p:txBody>
      </p:sp>
      <p:sp>
        <p:nvSpPr>
          <p:cNvPr id="993" name="Google Shape;993;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is O(n log n) for best, average and worst case</a:t>
            </a:r>
            <a:endParaRPr/>
          </a:p>
          <a:p>
            <a:pPr indent="0" lvl="0" marL="0" rtl="0" algn="l">
              <a:spcBef>
                <a:spcPts val="1600"/>
              </a:spcBef>
              <a:spcAft>
                <a:spcPts val="0"/>
              </a:spcAft>
              <a:buNone/>
            </a:pPr>
            <a:r>
              <a:rPr lang="en"/>
              <a:t>Quick Sort is O(n log n) for best &amp; average case, but O(n</a:t>
            </a:r>
            <a:r>
              <a:rPr baseline="30000" lang="en"/>
              <a:t>2</a:t>
            </a:r>
            <a:r>
              <a:rPr lang="en"/>
              <a:t>) worst-case</a:t>
            </a:r>
            <a:endParaRPr/>
          </a:p>
          <a:p>
            <a:pPr indent="0" lvl="0" marL="0" rtl="0" algn="l">
              <a:spcBef>
                <a:spcPts val="1600"/>
              </a:spcBef>
              <a:spcAft>
                <a:spcPts val="0"/>
              </a:spcAft>
              <a:buNone/>
            </a:pPr>
            <a:r>
              <a:rPr lang="en"/>
              <a:t>Quick Sort runs faster in empirical analysis. </a:t>
            </a:r>
            <a:endParaRPr/>
          </a:p>
          <a:p>
            <a:pPr indent="0" lvl="0" marL="0" rtl="0" algn="l">
              <a:spcBef>
                <a:spcPts val="1600"/>
              </a:spcBef>
              <a:spcAft>
                <a:spcPts val="0"/>
              </a:spcAft>
              <a:buNone/>
            </a:pPr>
            <a:r>
              <a:rPr lang="en"/>
              <a:t>Quick Sort is in-place, Merge Sort is not. </a:t>
            </a:r>
            <a:endParaRPr/>
          </a:p>
          <a:p>
            <a:pPr indent="0" lvl="0" marL="0" rtl="0" algn="l">
              <a:spcBef>
                <a:spcPts val="1600"/>
              </a:spcBef>
              <a:spcAft>
                <a:spcPts val="1600"/>
              </a:spcAft>
              <a:buNone/>
            </a:pPr>
            <a:r>
              <a:rPr lang="en"/>
              <a:t>Merge Sort is stable, Quick Sort is not.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uses Quicksort for primitive types, and Merge Sort (Timsort) for Objects. </a:t>
            </a:r>
            <a:endParaRPr/>
          </a:p>
          <a:p>
            <a:pPr indent="0" lvl="0" marL="0" rtl="0" algn="l">
              <a:spcBef>
                <a:spcPts val="1600"/>
              </a:spcBef>
              <a:spcAft>
                <a:spcPts val="0"/>
              </a:spcAft>
              <a:buNone/>
            </a:pPr>
            <a:r>
              <a:rPr lang="en"/>
              <a:t>Since Merge Sort and Insertion Sort are both stable, Timsort is stable. </a:t>
            </a:r>
            <a:endParaRPr/>
          </a:p>
          <a:p>
            <a:pPr indent="0" lvl="0" marL="0" rtl="0" algn="l">
              <a:spcBef>
                <a:spcPts val="1600"/>
              </a:spcBef>
              <a:spcAft>
                <a:spcPts val="0"/>
              </a:spcAft>
              <a:buNone/>
            </a:pPr>
            <a:r>
              <a:rPr lang="en"/>
              <a:t>Timsort has been Python's standard sorting algorithm since version 2.3.</a:t>
            </a:r>
            <a:endParaRPr/>
          </a:p>
          <a:p>
            <a:pPr indent="0" lvl="0" marL="0" rtl="0" algn="l">
              <a:spcBef>
                <a:spcPts val="1600"/>
              </a:spcBef>
              <a:spcAft>
                <a:spcPts val="1600"/>
              </a:spcAft>
              <a:buNone/>
            </a:pPr>
            <a:r>
              <a:rPr lang="en"/>
              <a:t>C++: sort uses quicksort, and stable_sort uses mergesort.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 the number of inversions in an integer array</a:t>
            </a:r>
            <a:endParaRPr/>
          </a:p>
        </p:txBody>
      </p:sp>
      <p:sp>
        <p:nvSpPr>
          <p:cNvPr id="1005" name="Google Shape;1005;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6" name="Google Shape;1006;p157"/>
          <p:cNvPicPr preferRelativeResize="0"/>
          <p:nvPr/>
        </p:nvPicPr>
        <p:blipFill>
          <a:blip r:embed="rId3">
            <a:alphaModFix/>
          </a:blip>
          <a:stretch>
            <a:fillRect/>
          </a:stretch>
        </p:blipFill>
        <p:spPr>
          <a:xfrm>
            <a:off x="804863" y="1476375"/>
            <a:ext cx="7534275" cy="21907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pic>
        <p:nvPicPr>
          <p:cNvPr id="1011" name="Google Shape;1011;p158"/>
          <p:cNvPicPr preferRelativeResize="0"/>
          <p:nvPr/>
        </p:nvPicPr>
        <p:blipFill>
          <a:blip r:embed="rId3">
            <a:alphaModFix/>
          </a:blip>
          <a:stretch>
            <a:fillRect/>
          </a:stretch>
        </p:blipFill>
        <p:spPr>
          <a:xfrm>
            <a:off x="152400" y="152400"/>
            <a:ext cx="8162925" cy="39338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8" name="Google Shape;1018;p159"/>
          <p:cNvPicPr preferRelativeResize="0"/>
          <p:nvPr/>
        </p:nvPicPr>
        <p:blipFill>
          <a:blip r:embed="rId3">
            <a:alphaModFix/>
          </a:blip>
          <a:stretch>
            <a:fillRect/>
          </a:stretch>
        </p:blipFill>
        <p:spPr>
          <a:xfrm>
            <a:off x="1524000" y="538163"/>
            <a:ext cx="6096000" cy="40671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Runners numbered from 0 to n-1 race on a straight one-way road to a common finish line. The runners have different (constant) speeds and start at different distances from the finish line. Specifically, runner i has speed s[i] and begins at distance d[i] from the finish line. Each runner stops at the finish line, and the race ends when all the runners have reached the finish line. How many times does one runner pass another?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61"/>
          <p:cNvSpPr txBox="1"/>
          <p:nvPr>
            <p:ph type="title"/>
          </p:nvPr>
        </p:nvSpPr>
        <p:spPr>
          <a:xfrm>
            <a:off x="311700" y="1465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4: Transform-and-Conquer</a:t>
            </a:r>
            <a:endParaRPr/>
          </a:p>
        </p:txBody>
      </p:sp>
      <p:sp>
        <p:nvSpPr>
          <p:cNvPr id="1030" name="Google Shape;1030;p161"/>
          <p:cNvSpPr txBox="1"/>
          <p:nvPr/>
        </p:nvSpPr>
        <p:spPr>
          <a:xfrm>
            <a:off x="1879050" y="2539900"/>
            <a:ext cx="6393600" cy="1544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Transform the problem to a different representation (representation change)</a:t>
            </a:r>
            <a:endParaRPr sz="2400"/>
          </a:p>
          <a:p>
            <a:pPr indent="-381000" lvl="0" marL="457200" rtl="0" algn="l">
              <a:spcBef>
                <a:spcPts val="0"/>
              </a:spcBef>
              <a:spcAft>
                <a:spcPts val="0"/>
              </a:spcAft>
              <a:buSzPts val="2400"/>
              <a:buAutoNum type="arabicPeriod"/>
            </a:pPr>
            <a:r>
              <a:rPr lang="en" sz="2400"/>
              <a:t>Solve the problem.</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7"/>
          <p:cNvPicPr preferRelativeResize="0"/>
          <p:nvPr/>
        </p:nvPicPr>
        <p:blipFill>
          <a:blip r:embed="rId3">
            <a:alphaModFix/>
          </a:blip>
          <a:stretch>
            <a:fillRect/>
          </a:stretch>
        </p:blipFill>
        <p:spPr>
          <a:xfrm>
            <a:off x="1185863" y="14288"/>
            <a:ext cx="6772275" cy="51149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62"/>
          <p:cNvSpPr txBox="1"/>
          <p:nvPr>
            <p:ph type="title"/>
          </p:nvPr>
        </p:nvSpPr>
        <p:spPr>
          <a:xfrm>
            <a:off x="3638675" y="1639675"/>
            <a:ext cx="4665900" cy="87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“That’s the secret to life… replace one worry with another.” </a:t>
            </a:r>
            <a:r>
              <a:rPr lang="en" sz="2400"/>
              <a:t>(Charles M. Schulz, American cartoonist, the creator of </a:t>
            </a:r>
            <a:r>
              <a:rPr i="1" lang="en" sz="2400"/>
              <a:t>Peanuts</a:t>
            </a:r>
            <a:r>
              <a:rPr lang="en" sz="2400"/>
              <a:t>)</a:t>
            </a:r>
            <a:endParaRPr sz="2400"/>
          </a:p>
        </p:txBody>
      </p:sp>
      <p:pic>
        <p:nvPicPr>
          <p:cNvPr id="1036" name="Google Shape;1036;p162"/>
          <p:cNvPicPr preferRelativeResize="0"/>
          <p:nvPr/>
        </p:nvPicPr>
        <p:blipFill>
          <a:blip r:embed="rId3">
            <a:alphaModFix/>
          </a:blip>
          <a:stretch>
            <a:fillRect/>
          </a:stretch>
        </p:blipFill>
        <p:spPr>
          <a:xfrm>
            <a:off x="1577600" y="1152250"/>
            <a:ext cx="1530871" cy="18460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pic>
        <p:nvPicPr>
          <p:cNvPr id="1041" name="Google Shape;1041;p163"/>
          <p:cNvPicPr preferRelativeResize="0"/>
          <p:nvPr/>
        </p:nvPicPr>
        <p:blipFill>
          <a:blip r:embed="rId3">
            <a:alphaModFix/>
          </a:blip>
          <a:stretch>
            <a:fillRect/>
          </a:stretch>
        </p:blipFill>
        <p:spPr>
          <a:xfrm>
            <a:off x="152400" y="152400"/>
            <a:ext cx="6520749" cy="4838699"/>
          </a:xfrm>
          <a:prstGeom prst="rect">
            <a:avLst/>
          </a:prstGeom>
          <a:noFill/>
          <a:ln>
            <a:noFill/>
          </a:ln>
        </p:spPr>
      </p:pic>
      <p:sp>
        <p:nvSpPr>
          <p:cNvPr id="1042" name="Google Shape;1042;p163"/>
          <p:cNvSpPr txBox="1"/>
          <p:nvPr/>
        </p:nvSpPr>
        <p:spPr>
          <a:xfrm>
            <a:off x="6887200" y="1297825"/>
            <a:ext cx="2165700" cy="28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For example, take the input data and change its representation to a Binary Search Tree. </a:t>
            </a:r>
            <a:endParaRPr sz="2400"/>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164"/>
          <p:cNvPicPr preferRelativeResize="0"/>
          <p:nvPr/>
        </p:nvPicPr>
        <p:blipFill>
          <a:blip r:embed="rId3">
            <a:alphaModFix/>
          </a:blip>
          <a:stretch>
            <a:fillRect/>
          </a:stretch>
        </p:blipFill>
        <p:spPr>
          <a:xfrm>
            <a:off x="606225" y="184250"/>
            <a:ext cx="7620000" cy="3390900"/>
          </a:xfrm>
          <a:prstGeom prst="rect">
            <a:avLst/>
          </a:prstGeom>
          <a:noFill/>
          <a:ln>
            <a:noFill/>
          </a:ln>
        </p:spPr>
      </p:pic>
      <p:sp>
        <p:nvSpPr>
          <p:cNvPr id="1048" name="Google Shape;1048;p164"/>
          <p:cNvSpPr txBox="1"/>
          <p:nvPr/>
        </p:nvSpPr>
        <p:spPr>
          <a:xfrm>
            <a:off x="772325" y="4060650"/>
            <a:ext cx="7842600" cy="9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An </a:t>
            </a:r>
            <a:r>
              <a:rPr lang="en" sz="2400">
                <a:solidFill>
                  <a:srgbClr val="990000"/>
                </a:solidFill>
              </a:rPr>
              <a:t>inorder traversal</a:t>
            </a:r>
            <a:r>
              <a:rPr lang="en" sz="2400"/>
              <a:t> of such a tree would give us the sorted sequence. (But the tree should be balanced)</a:t>
            </a:r>
            <a:endParaRPr sz="2400"/>
          </a:p>
        </p:txBody>
      </p:sp>
      <p:sp>
        <p:nvSpPr>
          <p:cNvPr id="1049" name="Google Shape;1049;p164"/>
          <p:cNvSpPr txBox="1"/>
          <p:nvPr/>
        </p:nvSpPr>
        <p:spPr>
          <a:xfrm>
            <a:off x="302550" y="207025"/>
            <a:ext cx="24045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Tree Sort</a:t>
            </a:r>
            <a:endParaRPr sz="30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pic>
        <p:nvPicPr>
          <p:cNvPr id="1054" name="Google Shape;1054;p165"/>
          <p:cNvPicPr preferRelativeResize="0"/>
          <p:nvPr/>
        </p:nvPicPr>
        <p:blipFill>
          <a:blip r:embed="rId3">
            <a:alphaModFix/>
          </a:blip>
          <a:stretch>
            <a:fillRect/>
          </a:stretch>
        </p:blipFill>
        <p:spPr>
          <a:xfrm>
            <a:off x="152400" y="152400"/>
            <a:ext cx="7583037" cy="48387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brute force...</a:t>
            </a:r>
            <a:endParaRPr/>
          </a:p>
        </p:txBody>
      </p:sp>
      <p:sp>
        <p:nvSpPr>
          <p:cNvPr id="1060" name="Google Shape;1060;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Locate the smallest item and put it in the first place.  </a:t>
            </a:r>
            <a:endParaRPr/>
          </a:p>
          <a:p>
            <a:pPr indent="0" lvl="0" marL="0" rtl="0" algn="l">
              <a:spcBef>
                <a:spcPts val="1600"/>
              </a:spcBef>
              <a:spcAft>
                <a:spcPts val="0"/>
              </a:spcAft>
              <a:buNone/>
            </a:pPr>
            <a:r>
              <a:rPr lang="en"/>
              <a:t>Then select the next smallest item and put it in the second place. And so on…</a:t>
            </a:r>
            <a:endParaRPr/>
          </a:p>
          <a:p>
            <a:pPr indent="0" lvl="0" marL="0" rtl="0" algn="l">
              <a:spcBef>
                <a:spcPts val="1600"/>
              </a:spcBef>
              <a:spcAft>
                <a:spcPts val="0"/>
              </a:spcAft>
              <a:buNone/>
            </a:pPr>
            <a:r>
              <a:rPr lang="en"/>
              <a:t>Sorting by repeated selection: “</a:t>
            </a:r>
            <a:r>
              <a:rPr b="1" lang="en">
                <a:solidFill>
                  <a:srgbClr val="A61C00"/>
                </a:solidFill>
              </a:rPr>
              <a:t>Selection Sort</a:t>
            </a:r>
            <a:r>
              <a:rPr lang="en"/>
              <a:t>”</a:t>
            </a:r>
            <a:endParaRPr/>
          </a:p>
          <a:p>
            <a:pPr indent="0" lvl="0" marL="0" rtl="0" algn="l">
              <a:spcBef>
                <a:spcPts val="1600"/>
              </a:spcBef>
              <a:spcAft>
                <a:spcPts val="1600"/>
              </a:spcAft>
              <a:buNone/>
            </a:pPr>
            <a:r>
              <a:rPr lang="en"/>
              <a:t>Final output ordering generated one by one in sequence.</a:t>
            </a:r>
            <a:endParaRPr/>
          </a:p>
        </p:txBody>
      </p:sp>
      <p:sp>
        <p:nvSpPr>
          <p:cNvPr id="1061" name="Google Shape;1061;p166"/>
          <p:cNvSpPr txBox="1"/>
          <p:nvPr/>
        </p:nvSpPr>
        <p:spPr>
          <a:xfrm>
            <a:off x="453850" y="3455550"/>
            <a:ext cx="8328300" cy="7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Locating the smallest item took time O(n) each time… what if we could store the items in a way that allows finding and extracting the min (or max) item to be O(log n)?</a:t>
            </a:r>
            <a:endParaRPr sz="2400"/>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 for a new Abstract Data Type (ADT)</a:t>
            </a:r>
            <a:endParaRPr/>
          </a:p>
        </p:txBody>
      </p:sp>
      <p:sp>
        <p:nvSpPr>
          <p:cNvPr id="1067" name="Google Shape;106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specification of (1) what the data is, and (2) the operations that will be performed on the data. </a:t>
            </a:r>
            <a:endParaRPr/>
          </a:p>
          <a:p>
            <a:pPr indent="0" lvl="0" marL="0" rtl="0" algn="l">
              <a:spcBef>
                <a:spcPts val="1600"/>
              </a:spcBef>
              <a:spcAft>
                <a:spcPts val="0"/>
              </a:spcAft>
              <a:buNone/>
            </a:pPr>
            <a:r>
              <a:rPr lang="en"/>
              <a:t>It describes the interface the </a:t>
            </a:r>
            <a:r>
              <a:rPr i="1" lang="en"/>
              <a:t>user </a:t>
            </a:r>
            <a:r>
              <a:rPr lang="en"/>
              <a:t>of the ADT will see, </a:t>
            </a:r>
            <a:r>
              <a:rPr lang="en">
                <a:solidFill>
                  <a:srgbClr val="990000"/>
                </a:solidFill>
              </a:rPr>
              <a:t>not how it would be </a:t>
            </a:r>
            <a:r>
              <a:rPr i="1" lang="en">
                <a:solidFill>
                  <a:srgbClr val="990000"/>
                </a:solidFill>
              </a:rPr>
              <a:t>implemented</a:t>
            </a:r>
            <a:r>
              <a:rPr lang="en">
                <a:solidFill>
                  <a:srgbClr val="990000"/>
                </a:solidFill>
              </a:rPr>
              <a:t> under the hood.</a:t>
            </a:r>
            <a:r>
              <a:rPr lang="en"/>
              <a:t> There can be different under-the-hood implementations of the same ADT.</a:t>
            </a:r>
            <a:endParaRPr/>
          </a:p>
          <a:p>
            <a:pPr indent="0" lvl="0" marL="0" rtl="0" algn="l">
              <a:spcBef>
                <a:spcPts val="1600"/>
              </a:spcBef>
              <a:spcAft>
                <a:spcPts val="1600"/>
              </a:spcAft>
              <a:buNone/>
            </a:pPr>
            <a:r>
              <a:rPr lang="en"/>
              <a:t>For example, a Stack ADT can be implemented either using a dynamic array (Vector) or a linked list. Similarly for a queue ADT. The ADT description only mentions the operations (push, pop) and their semantics (LIFO behavior for stack, and FIFO behavior for queue)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Priority Queue ADT</a:t>
            </a:r>
            <a:endParaRPr/>
          </a:p>
        </p:txBody>
      </p:sp>
      <p:sp>
        <p:nvSpPr>
          <p:cNvPr id="1073" name="Google Shape;1073;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case, we need to take the elements that we want to sort, and insert them into an ADT, and be able to extract the minimum element from the ADT repeatedly. </a:t>
            </a:r>
            <a:endParaRPr/>
          </a:p>
          <a:p>
            <a:pPr indent="0" lvl="0" marL="0" rtl="0" algn="l">
              <a:spcBef>
                <a:spcPts val="1600"/>
              </a:spcBef>
              <a:spcAft>
                <a:spcPts val="0"/>
              </a:spcAft>
              <a:buNone/>
            </a:pPr>
            <a:r>
              <a:rPr lang="en"/>
              <a:t>So the two relevant operations we want are (1) insert, and (2) extract-minimum. The data itself can be assumed to be simple integers, or it could be any type of object for which there is a well-defined key field for comparison operation (that tells us whether object 1 is &lt;, = or &gt; object 2). </a:t>
            </a:r>
            <a:endParaRPr/>
          </a:p>
          <a:p>
            <a:pPr indent="0" lvl="0" marL="0" rtl="0" algn="l">
              <a:spcBef>
                <a:spcPts val="1600"/>
              </a:spcBef>
              <a:spcAft>
                <a:spcPts val="1600"/>
              </a:spcAft>
              <a:buNone/>
            </a:pPr>
            <a:r>
              <a:rPr lang="en"/>
              <a:t>A priority queue ADT supports these operations.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pic>
        <p:nvPicPr>
          <p:cNvPr id="1078" name="Google Shape;1078;p169"/>
          <p:cNvPicPr preferRelativeResize="0"/>
          <p:nvPr/>
        </p:nvPicPr>
        <p:blipFill>
          <a:blip r:embed="rId3">
            <a:alphaModFix/>
          </a:blip>
          <a:stretch>
            <a:fillRect/>
          </a:stretch>
        </p:blipFill>
        <p:spPr>
          <a:xfrm>
            <a:off x="152400" y="152400"/>
            <a:ext cx="6527818" cy="4838699"/>
          </a:xfrm>
          <a:prstGeom prst="rect">
            <a:avLst/>
          </a:prstGeom>
          <a:noFill/>
          <a:ln>
            <a:noFill/>
          </a:ln>
        </p:spPr>
      </p:pic>
      <p:sp>
        <p:nvSpPr>
          <p:cNvPr id="1079" name="Google Shape;1079;p169"/>
          <p:cNvSpPr txBox="1"/>
          <p:nvPr/>
        </p:nvSpPr>
        <p:spPr>
          <a:xfrm>
            <a:off x="518050" y="3469075"/>
            <a:ext cx="81129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They just differ in whether higher priority means a smaller value or a larger value. </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pic>
        <p:nvPicPr>
          <p:cNvPr id="1084" name="Google Shape;1084;p170"/>
          <p:cNvPicPr preferRelativeResize="0"/>
          <p:nvPr/>
        </p:nvPicPr>
        <p:blipFill>
          <a:blip r:embed="rId3">
            <a:alphaModFix/>
          </a:blip>
          <a:stretch>
            <a:fillRect/>
          </a:stretch>
        </p:blipFill>
        <p:spPr>
          <a:xfrm>
            <a:off x="152400" y="152400"/>
            <a:ext cx="8839201" cy="4287953"/>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pic>
        <p:nvPicPr>
          <p:cNvPr id="1089" name="Google Shape;1089;p171"/>
          <p:cNvPicPr preferRelativeResize="0"/>
          <p:nvPr/>
        </p:nvPicPr>
        <p:blipFill>
          <a:blip r:embed="rId3">
            <a:alphaModFix/>
          </a:blip>
          <a:stretch>
            <a:fillRect/>
          </a:stretch>
        </p:blipFill>
        <p:spPr>
          <a:xfrm>
            <a:off x="152400" y="152400"/>
            <a:ext cx="646820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Sort</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function </a:t>
            </a:r>
            <a:r>
              <a:rPr b="1" lang="en">
                <a:solidFill>
                  <a:srgbClr val="85200C"/>
                </a:solidFill>
                <a:latin typeface="Courier New"/>
                <a:ea typeface="Courier New"/>
                <a:cs typeface="Courier New"/>
                <a:sym typeface="Courier New"/>
              </a:rPr>
              <a:t>selectionsort</a:t>
            </a:r>
            <a:r>
              <a:rPr lang="en">
                <a:solidFill>
                  <a:schemeClr val="dk1"/>
                </a:solidFill>
                <a:latin typeface="Courier New"/>
                <a:ea typeface="Courier New"/>
                <a:cs typeface="Courier New"/>
                <a:sym typeface="Courier New"/>
              </a:rPr>
              <a:t>(A):  //array A[1..n]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for i in 1 to 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#Find the i</a:t>
            </a:r>
            <a:r>
              <a:rPr baseline="30000" lang="en">
                <a:solidFill>
                  <a:schemeClr val="dk1"/>
                </a:solidFill>
                <a:latin typeface="Courier New"/>
                <a:ea typeface="Courier New"/>
                <a:cs typeface="Courier New"/>
                <a:sym typeface="Courier New"/>
              </a:rPr>
              <a:t>th</a:t>
            </a:r>
            <a:r>
              <a:rPr lang="en">
                <a:solidFill>
                  <a:schemeClr val="dk1"/>
                </a:solidFill>
                <a:latin typeface="Courier New"/>
                <a:ea typeface="Courier New"/>
                <a:cs typeface="Courier New"/>
                <a:sym typeface="Courier New"/>
              </a:rPr>
              <a:t> smallest element and swap it with A[i]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min = 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During a linear scan of A[i..n]: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if you find a smaller element than A[min]: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Update the index of the min element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Swap the min element with A[i]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155" name="Google Shape;155;p28"/>
          <p:cNvSpPr txBox="1"/>
          <p:nvPr/>
        </p:nvSpPr>
        <p:spPr>
          <a:xfrm>
            <a:off x="559450" y="4384900"/>
            <a:ext cx="2961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 we analyse this algorithm?</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pic>
        <p:nvPicPr>
          <p:cNvPr id="1094" name="Google Shape;1094;p172"/>
          <p:cNvPicPr preferRelativeResize="0"/>
          <p:nvPr/>
        </p:nvPicPr>
        <p:blipFill>
          <a:blip r:embed="rId3">
            <a:alphaModFix/>
          </a:blip>
          <a:stretch>
            <a:fillRect/>
          </a:stretch>
        </p:blipFill>
        <p:spPr>
          <a:xfrm>
            <a:off x="152400" y="152400"/>
            <a:ext cx="6375699" cy="48387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pic>
        <p:nvPicPr>
          <p:cNvPr id="1099" name="Google Shape;1099;p173"/>
          <p:cNvPicPr preferRelativeResize="0"/>
          <p:nvPr/>
        </p:nvPicPr>
        <p:blipFill>
          <a:blip r:embed="rId3">
            <a:alphaModFix/>
          </a:blip>
          <a:stretch>
            <a:fillRect/>
          </a:stretch>
        </p:blipFill>
        <p:spPr>
          <a:xfrm>
            <a:off x="152400" y="152400"/>
            <a:ext cx="6265137" cy="483869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pic>
        <p:nvPicPr>
          <p:cNvPr id="1104" name="Google Shape;1104;p174"/>
          <p:cNvPicPr preferRelativeResize="0"/>
          <p:nvPr/>
        </p:nvPicPr>
        <p:blipFill>
          <a:blip r:embed="rId3">
            <a:alphaModFix/>
          </a:blip>
          <a:stretch>
            <a:fillRect/>
          </a:stretch>
        </p:blipFill>
        <p:spPr>
          <a:xfrm>
            <a:off x="152400" y="152400"/>
            <a:ext cx="6375699" cy="483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pic>
        <p:nvPicPr>
          <p:cNvPr id="1109" name="Google Shape;1109;p175"/>
          <p:cNvPicPr preferRelativeResize="0"/>
          <p:nvPr/>
        </p:nvPicPr>
        <p:blipFill>
          <a:blip r:embed="rId3">
            <a:alphaModFix/>
          </a:blip>
          <a:stretch>
            <a:fillRect/>
          </a:stretch>
        </p:blipFill>
        <p:spPr>
          <a:xfrm>
            <a:off x="152400" y="152400"/>
            <a:ext cx="6439740" cy="4838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pic>
        <p:nvPicPr>
          <p:cNvPr id="1114" name="Google Shape;1114;p176"/>
          <p:cNvPicPr preferRelativeResize="0"/>
          <p:nvPr/>
        </p:nvPicPr>
        <p:blipFill>
          <a:blip r:embed="rId3">
            <a:alphaModFix/>
          </a:blip>
          <a:stretch>
            <a:fillRect/>
          </a:stretch>
        </p:blipFill>
        <p:spPr>
          <a:xfrm>
            <a:off x="152400" y="152400"/>
            <a:ext cx="6375699" cy="48387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Priority Queue ADT isn’t just to help in sorting</a:t>
            </a:r>
            <a:endParaRPr/>
          </a:p>
        </p:txBody>
      </p:sp>
      <p:sp>
        <p:nvSpPr>
          <p:cNvPr id="1120" name="Google Shape;1120;p1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want to keep track of patients in an ER to determine in what order to serve them, we need a priority queue for them, with insert and extract-max operations. </a:t>
            </a:r>
            <a:br>
              <a:rPr lang="en"/>
            </a:br>
            <a:r>
              <a:rPr lang="en"/>
              <a:t>(Perhaps a change-priority operation also?)</a:t>
            </a:r>
            <a:endParaRPr/>
          </a:p>
          <a:p>
            <a:pPr indent="0" lvl="0" marL="0" rtl="0" algn="l">
              <a:spcBef>
                <a:spcPts val="1600"/>
              </a:spcBef>
              <a:spcAft>
                <a:spcPts val="0"/>
              </a:spcAft>
              <a:buNone/>
            </a:pPr>
            <a:r>
              <a:rPr lang="en"/>
              <a:t>If want a printer to keep track of printing jobs with different priorities, or an operating system to keep track of processes with different priorities, we again need the same operations - insert, extract-max. </a:t>
            </a:r>
            <a:endParaRPr/>
          </a:p>
          <a:p>
            <a:pPr indent="0" lvl="0" marL="0" rtl="0" algn="l">
              <a:spcBef>
                <a:spcPts val="1600"/>
              </a:spcBef>
              <a:spcAft>
                <a:spcPts val="1600"/>
              </a:spcAft>
              <a:buNone/>
            </a:pPr>
            <a:r>
              <a:rPr lang="en"/>
              <a:t>So even though we are covering priority queues in the context of the sorting problem, do keep in mind that they are used for many other problems.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a:t>
            </a:r>
            <a:endParaRPr/>
          </a:p>
        </p:txBody>
      </p:sp>
      <p:sp>
        <p:nvSpPr>
          <p:cNvPr id="1126" name="Google Shape;1126;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ADT is implemented under-the-hood. </a:t>
            </a:r>
            <a:endParaRPr/>
          </a:p>
          <a:p>
            <a:pPr indent="0" lvl="0" marL="0" rtl="0" algn="l">
              <a:spcBef>
                <a:spcPts val="1600"/>
              </a:spcBef>
              <a:spcAft>
                <a:spcPts val="0"/>
              </a:spcAft>
              <a:buNone/>
            </a:pPr>
            <a:r>
              <a:rPr lang="en"/>
              <a:t>The Priority Queue ADT can be implemented as a </a:t>
            </a:r>
            <a:endParaRPr/>
          </a:p>
          <a:p>
            <a:pPr indent="-342900" lvl="0" marL="457200" rtl="0" algn="l">
              <a:spcBef>
                <a:spcPts val="1600"/>
              </a:spcBef>
              <a:spcAft>
                <a:spcPts val="0"/>
              </a:spcAft>
              <a:buSzPts val="1800"/>
              <a:buAutoNum type="arabicParenR"/>
            </a:pPr>
            <a:r>
              <a:rPr lang="en"/>
              <a:t>Unsorted array</a:t>
            </a:r>
            <a:endParaRPr/>
          </a:p>
          <a:p>
            <a:pPr indent="-342900" lvl="0" marL="457200" rtl="0" algn="l">
              <a:spcBef>
                <a:spcPts val="0"/>
              </a:spcBef>
              <a:spcAft>
                <a:spcPts val="0"/>
              </a:spcAft>
              <a:buSzPts val="1800"/>
              <a:buAutoNum type="arabicParenR"/>
            </a:pPr>
            <a:r>
              <a:rPr lang="en"/>
              <a:t>Sorted array</a:t>
            </a:r>
            <a:endParaRPr/>
          </a:p>
          <a:p>
            <a:pPr indent="-342900" lvl="0" marL="457200" rtl="0" algn="l">
              <a:spcBef>
                <a:spcPts val="0"/>
              </a:spcBef>
              <a:spcAft>
                <a:spcPts val="0"/>
              </a:spcAft>
              <a:buSzPts val="1800"/>
              <a:buAutoNum type="arabicParenR"/>
            </a:pPr>
            <a:r>
              <a:rPr lang="en"/>
              <a:t>Unsorted list</a:t>
            </a:r>
            <a:endParaRPr/>
          </a:p>
          <a:p>
            <a:pPr indent="-342900" lvl="0" marL="457200" rtl="0" algn="l">
              <a:spcBef>
                <a:spcPts val="0"/>
              </a:spcBef>
              <a:spcAft>
                <a:spcPts val="0"/>
              </a:spcAft>
              <a:buSzPts val="1800"/>
              <a:buAutoNum type="arabicParenR"/>
            </a:pPr>
            <a:r>
              <a:rPr lang="en"/>
              <a:t>Sorted list</a:t>
            </a:r>
            <a:endParaRPr/>
          </a:p>
          <a:p>
            <a:pPr indent="0" lvl="0" marL="0" rtl="0" algn="l">
              <a:spcBef>
                <a:spcPts val="1600"/>
              </a:spcBef>
              <a:spcAft>
                <a:spcPts val="1600"/>
              </a:spcAft>
              <a:buNone/>
            </a:pPr>
            <a:r>
              <a:rPr lang="en"/>
              <a:t>How much time does insert and extract-max take for each option?</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7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Priority Queue ADT</a:t>
            </a:r>
            <a:endParaRPr/>
          </a:p>
        </p:txBody>
      </p:sp>
      <p:sp>
        <p:nvSpPr>
          <p:cNvPr id="1132" name="Google Shape;1132;p179"/>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an implementation that can do both insert and extract-max/min in O(log n) time. Only then can we get an overall O(n log n) sort. </a:t>
            </a:r>
            <a:endParaRPr/>
          </a:p>
          <a:p>
            <a:pPr indent="0" lvl="0" marL="0" rtl="0" algn="l">
              <a:spcBef>
                <a:spcPts val="1600"/>
              </a:spcBef>
              <a:spcAft>
                <a:spcPts val="0"/>
              </a:spcAft>
              <a:buNone/>
            </a:pPr>
            <a:r>
              <a:rPr lang="en"/>
              <a:t>Since the height of a complete binary tree with n elements is log n (why?), it makes sense to think of a structure like that under-the-hood. </a:t>
            </a:r>
            <a:endParaRPr/>
          </a:p>
          <a:p>
            <a:pPr indent="0" lvl="0" marL="0" rtl="0" algn="l">
              <a:spcBef>
                <a:spcPts val="1600"/>
              </a:spcBef>
              <a:spcAft>
                <a:spcPts val="0"/>
              </a:spcAft>
              <a:buNone/>
            </a:pPr>
            <a:r>
              <a:rPr lang="en"/>
              <a:t>And since the only element directly accessible for a binary tree is its root, it makes sense to somehow have the item with the highest priority at the root. </a:t>
            </a:r>
            <a:endParaRPr/>
          </a:p>
          <a:p>
            <a:pPr indent="0" lvl="0" marL="0" rtl="0" algn="l">
              <a:spcBef>
                <a:spcPts val="1600"/>
              </a:spcBef>
              <a:spcAft>
                <a:spcPts val="0"/>
              </a:spcAft>
              <a:buNone/>
            </a:pPr>
            <a:r>
              <a:rPr lang="en"/>
              <a:t>A </a:t>
            </a:r>
            <a:r>
              <a:rPr b="1" lang="en">
                <a:solidFill>
                  <a:srgbClr val="990000"/>
                </a:solidFill>
              </a:rPr>
              <a:t>binary heap</a:t>
            </a:r>
            <a:r>
              <a:rPr lang="en"/>
              <a:t> is the most popular data structure that can do this. </a:t>
            </a:r>
            <a:endParaRPr/>
          </a:p>
          <a:p>
            <a:pPr indent="0" lvl="0" marL="0" rtl="0" algn="l">
              <a:spcBef>
                <a:spcPts val="1600"/>
              </a:spcBef>
              <a:spcAft>
                <a:spcPts val="0"/>
              </a:spcAft>
              <a:buNone/>
            </a:pPr>
            <a:r>
              <a:rPr lang="en"/>
              <a:t>Note that BSTs can also be used (as we briefly saw in tree sort) but binary heaps would be more efficient, as we can implement them using arrays instead of explicit tree nodes with pointers. </a:t>
            </a:r>
            <a:endParaRPr/>
          </a:p>
          <a:p>
            <a:pPr indent="0" lvl="0" marL="0" rtl="0" algn="l">
              <a:spcBef>
                <a:spcPts val="1600"/>
              </a:spcBef>
              <a:spcAft>
                <a:spcPts val="160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pic>
        <p:nvPicPr>
          <p:cNvPr id="1137" name="Google Shape;1137;p180"/>
          <p:cNvPicPr preferRelativeResize="0"/>
          <p:nvPr/>
        </p:nvPicPr>
        <p:blipFill>
          <a:blip r:embed="rId3">
            <a:alphaModFix/>
          </a:blip>
          <a:stretch>
            <a:fillRect/>
          </a:stretch>
        </p:blipFill>
        <p:spPr>
          <a:xfrm>
            <a:off x="152400" y="152400"/>
            <a:ext cx="8328147" cy="4838700"/>
          </a:xfrm>
          <a:prstGeom prst="rect">
            <a:avLst/>
          </a:prstGeom>
          <a:noFill/>
          <a:ln>
            <a:noFill/>
          </a:ln>
        </p:spPr>
      </p:pic>
      <p:sp>
        <p:nvSpPr>
          <p:cNvPr id="1138" name="Google Shape;1138;p180"/>
          <p:cNvSpPr txBox="1"/>
          <p:nvPr/>
        </p:nvSpPr>
        <p:spPr>
          <a:xfrm>
            <a:off x="1535650" y="3154550"/>
            <a:ext cx="72804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Priority of any node &gt;= Priority of its children. </a:t>
            </a:r>
            <a:endParaRPr sz="24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181"/>
          <p:cNvPicPr preferRelativeResize="0"/>
          <p:nvPr/>
        </p:nvPicPr>
        <p:blipFill>
          <a:blip r:embed="rId3">
            <a:alphaModFix/>
          </a:blip>
          <a:stretch>
            <a:fillRect/>
          </a:stretch>
        </p:blipFill>
        <p:spPr>
          <a:xfrm>
            <a:off x="152400" y="152400"/>
            <a:ext cx="8296275" cy="4733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Sort</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def </a:t>
            </a:r>
            <a:r>
              <a:rPr b="1" lang="en">
                <a:solidFill>
                  <a:srgbClr val="85200C"/>
                </a:solidFill>
                <a:latin typeface="Courier New"/>
                <a:ea typeface="Courier New"/>
                <a:cs typeface="Courier New"/>
                <a:sym typeface="Courier New"/>
              </a:rPr>
              <a:t>selectionsort</a:t>
            </a:r>
            <a:r>
              <a:rPr lang="en">
                <a:solidFill>
                  <a:schemeClr val="dk1"/>
                </a:solidFill>
                <a:latin typeface="Courier New"/>
                <a:ea typeface="Courier New"/>
                <a:cs typeface="Courier New"/>
                <a:sym typeface="Courier New"/>
              </a:rPr>
              <a:t>(a):</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for i in range(len(a)):</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t>
            </a:r>
            <a:r>
              <a:rPr lang="en">
                <a:solidFill>
                  <a:schemeClr val="dk1"/>
                </a:solidFill>
                <a:latin typeface="Courier New"/>
                <a:ea typeface="Courier New"/>
                <a:cs typeface="Courier New"/>
                <a:sym typeface="Courier New"/>
              </a:rPr>
              <a:t>#Find the i</a:t>
            </a:r>
            <a:r>
              <a:rPr baseline="30000" lang="en">
                <a:solidFill>
                  <a:schemeClr val="dk1"/>
                </a:solidFill>
                <a:latin typeface="Courier New"/>
                <a:ea typeface="Courier New"/>
                <a:cs typeface="Courier New"/>
                <a:sym typeface="Courier New"/>
              </a:rPr>
              <a:t>th</a:t>
            </a:r>
            <a:r>
              <a:rPr lang="en">
                <a:solidFill>
                  <a:schemeClr val="dk1"/>
                </a:solidFill>
                <a:latin typeface="Courier New"/>
                <a:ea typeface="Courier New"/>
                <a:cs typeface="Courier New"/>
                <a:sym typeface="Courier New"/>
              </a:rPr>
              <a:t> smallest element and swap it with a[i]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min = 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for inner in range(i, len(a)):</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if a[inner] &lt; a[min]: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min = inner</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(a[i],a[min]) = (a[min],a[i])</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162" name="Google Shape;162;p29"/>
          <p:cNvSpPr txBox="1"/>
          <p:nvPr/>
        </p:nvSpPr>
        <p:spPr>
          <a:xfrm>
            <a:off x="559450" y="4384900"/>
            <a:ext cx="2961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 we analyse this algorithm?</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pic>
        <p:nvPicPr>
          <p:cNvPr id="1148" name="Google Shape;1148;p182"/>
          <p:cNvPicPr preferRelativeResize="0"/>
          <p:nvPr/>
        </p:nvPicPr>
        <p:blipFill>
          <a:blip r:embed="rId3">
            <a:alphaModFix/>
          </a:blip>
          <a:stretch>
            <a:fillRect/>
          </a:stretch>
        </p:blipFill>
        <p:spPr>
          <a:xfrm>
            <a:off x="152400" y="152400"/>
            <a:ext cx="5823568" cy="48387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Max possible height of an n node heap?</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1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Max possible height of an n node heap?</a:t>
            </a:r>
            <a:endParaRPr/>
          </a:p>
          <a:p>
            <a:pPr indent="0" lvl="0" marL="0" rtl="0" algn="ctr">
              <a:spcBef>
                <a:spcPts val="0"/>
              </a:spcBef>
              <a:spcAft>
                <a:spcPts val="0"/>
              </a:spcAft>
              <a:buNone/>
            </a:pPr>
            <a:r>
              <a:rPr lang="en"/>
              <a:t>O(log 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pic>
        <p:nvPicPr>
          <p:cNvPr id="1163" name="Google Shape;1163;p185"/>
          <p:cNvPicPr preferRelativeResize="0"/>
          <p:nvPr/>
        </p:nvPicPr>
        <p:blipFill>
          <a:blip r:embed="rId3">
            <a:alphaModFix/>
          </a:blip>
          <a:stretch>
            <a:fillRect/>
          </a:stretch>
        </p:blipFill>
        <p:spPr>
          <a:xfrm>
            <a:off x="152400" y="152400"/>
            <a:ext cx="6851775" cy="4838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pic>
        <p:nvPicPr>
          <p:cNvPr id="1168" name="Google Shape;1168;p186"/>
          <p:cNvPicPr preferRelativeResize="0"/>
          <p:nvPr/>
        </p:nvPicPr>
        <p:blipFill>
          <a:blip r:embed="rId3">
            <a:alphaModFix/>
          </a:blip>
          <a:stretch>
            <a:fillRect/>
          </a:stretch>
        </p:blipFill>
        <p:spPr>
          <a:xfrm>
            <a:off x="152400" y="152400"/>
            <a:ext cx="8371577" cy="48387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pic>
        <p:nvPicPr>
          <p:cNvPr id="1173" name="Google Shape;1173;p187"/>
          <p:cNvPicPr preferRelativeResize="0"/>
          <p:nvPr/>
        </p:nvPicPr>
        <p:blipFill>
          <a:blip r:embed="rId3">
            <a:alphaModFix/>
          </a:blip>
          <a:stretch>
            <a:fillRect/>
          </a:stretch>
        </p:blipFill>
        <p:spPr>
          <a:xfrm>
            <a:off x="152400" y="152400"/>
            <a:ext cx="6925113" cy="483870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pic>
        <p:nvPicPr>
          <p:cNvPr id="1178" name="Google Shape;1178;p188"/>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pic>
        <p:nvPicPr>
          <p:cNvPr id="1183" name="Google Shape;1183;p189"/>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pic>
        <p:nvPicPr>
          <p:cNvPr id="1188" name="Google Shape;1188;p190"/>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pic>
        <p:nvPicPr>
          <p:cNvPr id="1193" name="Google Shape;1193;p191"/>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it mean to analyse an algorithm?</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Establish its correctness.  </a:t>
            </a:r>
            <a:endParaRPr/>
          </a:p>
          <a:p>
            <a:pPr indent="-342900" lvl="0" marL="457200" rtl="0" algn="l">
              <a:spcBef>
                <a:spcPts val="0"/>
              </a:spcBef>
              <a:spcAft>
                <a:spcPts val="0"/>
              </a:spcAft>
              <a:buSzPts val="1800"/>
              <a:buAutoNum type="arabicPeriod"/>
            </a:pPr>
            <a:r>
              <a:rPr lang="en"/>
              <a:t>Quantify its “efficiency”. </a:t>
            </a:r>
            <a:endParaRPr/>
          </a:p>
          <a:p>
            <a:pPr indent="-317500" lvl="1" marL="914400" rtl="0" algn="l">
              <a:spcBef>
                <a:spcPts val="0"/>
              </a:spcBef>
              <a:spcAft>
                <a:spcPts val="0"/>
              </a:spcAft>
              <a:buSzPts val="1400"/>
              <a:buAutoNum type="alphaLcPeriod"/>
            </a:pPr>
            <a:r>
              <a:rPr lang="en"/>
              <a:t>Time: How long does the algorithm take to run? (“Running time”)</a:t>
            </a:r>
            <a:endParaRPr/>
          </a:p>
          <a:p>
            <a:pPr indent="-317500" lvl="1" marL="914400" rtl="0" algn="l">
              <a:spcBef>
                <a:spcPts val="0"/>
              </a:spcBef>
              <a:spcAft>
                <a:spcPts val="0"/>
              </a:spcAft>
              <a:buSzPts val="1400"/>
              <a:buAutoNum type="alphaLcPeriod"/>
            </a:pPr>
            <a:r>
              <a:rPr lang="en"/>
              <a:t>Space: How much memory does the algorithm use to run?</a:t>
            </a:r>
            <a:endParaRPr/>
          </a:p>
          <a:p>
            <a:pPr indent="0" lvl="0" marL="0" rtl="0" algn="l">
              <a:spcBef>
                <a:spcPts val="1600"/>
              </a:spcBef>
              <a:spcAft>
                <a:spcPts val="0"/>
              </a:spcAft>
              <a:buNone/>
            </a:pPr>
            <a:r>
              <a:rPr lang="en"/>
              <a:t>Why is running time given more importance than space?</a:t>
            </a:r>
            <a:endParaRPr/>
          </a:p>
          <a:p>
            <a:pPr indent="0" lvl="0" marL="0" rtl="0" algn="l">
              <a:spcBef>
                <a:spcPts val="1600"/>
              </a:spcBef>
              <a:spcAft>
                <a:spcPts val="0"/>
              </a:spcAft>
              <a:buNone/>
            </a:pPr>
            <a:r>
              <a:rPr lang="en"/>
              <a:t>Running time depends on speed of the processor, which is not easy to change. </a:t>
            </a:r>
            <a:endParaRPr/>
          </a:p>
          <a:p>
            <a:pPr indent="0" lvl="0" marL="0" rtl="0" algn="l">
              <a:spcBef>
                <a:spcPts val="1600"/>
              </a:spcBef>
              <a:spcAft>
                <a:spcPts val="1600"/>
              </a:spcAft>
              <a:buNone/>
            </a:pPr>
            <a:r>
              <a:rPr lang="en"/>
              <a:t>Memory is easier to augment.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pic>
        <p:nvPicPr>
          <p:cNvPr id="1198" name="Google Shape;1198;p192"/>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pic>
        <p:nvPicPr>
          <p:cNvPr id="1203" name="Google Shape;1203;p193"/>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pic>
        <p:nvPicPr>
          <p:cNvPr id="1208" name="Google Shape;1208;p194"/>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pic>
        <p:nvPicPr>
          <p:cNvPr id="1213" name="Google Shape;1213;p195"/>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pic>
        <p:nvPicPr>
          <p:cNvPr id="1218" name="Google Shape;1218;p196"/>
          <p:cNvPicPr preferRelativeResize="0"/>
          <p:nvPr/>
        </p:nvPicPr>
        <p:blipFill>
          <a:blip r:embed="rId3">
            <a:alphaModFix/>
          </a:blip>
          <a:stretch>
            <a:fillRect/>
          </a:stretch>
        </p:blipFill>
        <p:spPr>
          <a:xfrm>
            <a:off x="152400" y="152400"/>
            <a:ext cx="7459018" cy="48387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pic>
        <p:nvPicPr>
          <p:cNvPr id="1223" name="Google Shape;1223;p197"/>
          <p:cNvPicPr preferRelativeResize="0"/>
          <p:nvPr/>
        </p:nvPicPr>
        <p:blipFill>
          <a:blip r:embed="rId3">
            <a:alphaModFix/>
          </a:blip>
          <a:stretch>
            <a:fillRect/>
          </a:stretch>
        </p:blipFill>
        <p:spPr>
          <a:xfrm>
            <a:off x="152400" y="152400"/>
            <a:ext cx="6689842" cy="48387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pic>
        <p:nvPicPr>
          <p:cNvPr id="1228" name="Google Shape;1228;p198"/>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pic>
        <p:nvPicPr>
          <p:cNvPr id="1233" name="Google Shape;1233;p199"/>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pic>
        <p:nvPicPr>
          <p:cNvPr id="1238" name="Google Shape;1238;p200"/>
          <p:cNvPicPr preferRelativeResize="0"/>
          <p:nvPr/>
        </p:nvPicPr>
        <p:blipFill>
          <a:blip r:embed="rId3">
            <a:alphaModFix/>
          </a:blip>
          <a:stretch>
            <a:fillRect/>
          </a:stretch>
        </p:blipFill>
        <p:spPr>
          <a:xfrm>
            <a:off x="152400" y="152400"/>
            <a:ext cx="6563801" cy="483869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pic>
        <p:nvPicPr>
          <p:cNvPr id="1243" name="Google Shape;1243;p201"/>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measure running time?</a:t>
            </a:r>
            <a:endParaRPr/>
          </a:p>
        </p:txBody>
      </p:sp>
      <p:sp>
        <p:nvSpPr>
          <p:cNvPr id="174" name="Google Shape;17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code up the algorithm as a program, and run it on a machine. Measure how much time (in seconds) it takes to run. </a:t>
            </a:r>
            <a:endParaRPr/>
          </a:p>
          <a:p>
            <a:pPr indent="0" lvl="0" marL="0" rtl="0" algn="l">
              <a:spcBef>
                <a:spcPts val="1600"/>
              </a:spcBef>
              <a:spcAft>
                <a:spcPts val="0"/>
              </a:spcAft>
              <a:buNone/>
            </a:pPr>
            <a:r>
              <a:rPr lang="en"/>
              <a:t>But that value would be different for different machines. It may be different for different programming languages. It may be different for different inputs.  </a:t>
            </a:r>
            <a:endParaRPr/>
          </a:p>
          <a:p>
            <a:pPr indent="0" lvl="0" marL="0" rtl="0" algn="l">
              <a:spcBef>
                <a:spcPts val="1600"/>
              </a:spcBef>
              <a:spcAft>
                <a:spcPts val="1600"/>
              </a:spcAft>
              <a:buNone/>
            </a:pPr>
            <a:r>
              <a:rPr lang="en"/>
              <a:t>Better to focus on system-independent factors here, and leave system-dependent factors to the experts.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202"/>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pic>
        <p:nvPicPr>
          <p:cNvPr id="1253" name="Google Shape;1253;p203"/>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pic>
        <p:nvPicPr>
          <p:cNvPr id="1258" name="Google Shape;1258;p204"/>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pic>
        <p:nvPicPr>
          <p:cNvPr id="1263" name="Google Shape;1263;p205"/>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pic>
        <p:nvPicPr>
          <p:cNvPr id="1268" name="Google Shape;1268;p206"/>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pic>
        <p:nvPicPr>
          <p:cNvPr id="1273" name="Google Shape;1273;p207"/>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pic>
        <p:nvPicPr>
          <p:cNvPr id="1278" name="Google Shape;1278;p208"/>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pic>
        <p:nvPicPr>
          <p:cNvPr id="1283" name="Google Shape;1283;p209"/>
          <p:cNvPicPr preferRelativeResize="0"/>
          <p:nvPr/>
        </p:nvPicPr>
        <p:blipFill>
          <a:blip r:embed="rId3">
            <a:alphaModFix/>
          </a:blip>
          <a:stretch>
            <a:fillRect/>
          </a:stretch>
        </p:blipFill>
        <p:spPr>
          <a:xfrm>
            <a:off x="152400" y="152400"/>
            <a:ext cx="7234861" cy="48387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pic>
        <p:nvPicPr>
          <p:cNvPr id="1288" name="Google Shape;1288;p210"/>
          <p:cNvPicPr preferRelativeResize="0"/>
          <p:nvPr/>
        </p:nvPicPr>
        <p:blipFill>
          <a:blip r:embed="rId3">
            <a:alphaModFix/>
          </a:blip>
          <a:stretch>
            <a:fillRect/>
          </a:stretch>
        </p:blipFill>
        <p:spPr>
          <a:xfrm>
            <a:off x="152400" y="152400"/>
            <a:ext cx="7489936" cy="48387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pic>
        <p:nvPicPr>
          <p:cNvPr id="1293" name="Google Shape;1293;p211"/>
          <p:cNvPicPr preferRelativeResize="0"/>
          <p:nvPr/>
        </p:nvPicPr>
        <p:blipFill>
          <a:blip r:embed="rId3">
            <a:alphaModFix/>
          </a:blip>
          <a:stretch>
            <a:fillRect/>
          </a:stretch>
        </p:blipFill>
        <p:spPr>
          <a:xfrm>
            <a:off x="1938175" y="533400"/>
            <a:ext cx="5353050" cy="388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90000"/>
              </a:buClr>
              <a:buSzPts val="1800"/>
              <a:buAutoNum type="arabicPeriod"/>
            </a:pPr>
            <a:r>
              <a:rPr lang="en">
                <a:solidFill>
                  <a:srgbClr val="990000"/>
                </a:solidFill>
              </a:rPr>
              <a:t>Why Sorting?</a:t>
            </a:r>
            <a:endParaRPr>
              <a:solidFill>
                <a:srgbClr val="990000"/>
              </a:solidFill>
            </a:endParaRPr>
          </a:p>
          <a:p>
            <a:pPr indent="-342900" lvl="0" marL="457200" rtl="0" algn="l">
              <a:spcBef>
                <a:spcPts val="0"/>
              </a:spcBef>
              <a:spcAft>
                <a:spcPts val="0"/>
              </a:spcAft>
              <a:buClr>
                <a:srgbClr val="990000"/>
              </a:buClr>
              <a:buSzPts val="1800"/>
              <a:buAutoNum type="arabicPeriod"/>
            </a:pPr>
            <a:r>
              <a:rPr lang="en">
                <a:solidFill>
                  <a:srgbClr val="990000"/>
                </a:solidFill>
              </a:rPr>
              <a:t>Algorithm design strategies</a:t>
            </a:r>
            <a:endParaRPr>
              <a:solidFill>
                <a:srgbClr val="990000"/>
              </a:solidFill>
            </a:endParaRPr>
          </a:p>
          <a:p>
            <a:pPr indent="-317500" lvl="1" marL="914400" rtl="0" algn="l">
              <a:spcBef>
                <a:spcPts val="0"/>
              </a:spcBef>
              <a:spcAft>
                <a:spcPts val="0"/>
              </a:spcAft>
              <a:buClr>
                <a:srgbClr val="990000"/>
              </a:buClr>
              <a:buSzPts val="1400"/>
              <a:buAutoNum type="alphaLcPeriod"/>
            </a:pPr>
            <a:r>
              <a:rPr lang="en">
                <a:solidFill>
                  <a:srgbClr val="990000"/>
                </a:solidFill>
              </a:rPr>
              <a:t>Brute force (Monkey Sort, Selection Sort, Bubble Sort)</a:t>
            </a:r>
            <a:endParaRPr>
              <a:solidFill>
                <a:srgbClr val="990000"/>
              </a:solidFill>
            </a:endParaRPr>
          </a:p>
          <a:p>
            <a:pPr indent="-317500" lvl="1" marL="914400" rtl="0" algn="l">
              <a:spcBef>
                <a:spcPts val="0"/>
              </a:spcBef>
              <a:spcAft>
                <a:spcPts val="0"/>
              </a:spcAft>
              <a:buClr>
                <a:srgbClr val="990000"/>
              </a:buClr>
              <a:buSzPts val="1400"/>
              <a:buAutoNum type="alphaLcPeriod"/>
            </a:pPr>
            <a:r>
              <a:rPr lang="en">
                <a:solidFill>
                  <a:srgbClr val="990000"/>
                </a:solidFill>
              </a:rPr>
              <a:t>Decrease-and-conquer (Insertion Sort)</a:t>
            </a:r>
            <a:endParaRPr>
              <a:solidFill>
                <a:srgbClr val="990000"/>
              </a:solidFill>
            </a:endParaRPr>
          </a:p>
          <a:p>
            <a:pPr indent="-317500" lvl="1" marL="914400" rtl="0" algn="l">
              <a:spcBef>
                <a:spcPts val="0"/>
              </a:spcBef>
              <a:spcAft>
                <a:spcPts val="0"/>
              </a:spcAft>
              <a:buClr>
                <a:srgbClr val="990000"/>
              </a:buClr>
              <a:buSzPts val="1400"/>
              <a:buAutoNum type="alphaLcPeriod"/>
            </a:pPr>
            <a:r>
              <a:rPr lang="en">
                <a:solidFill>
                  <a:srgbClr val="990000"/>
                </a:solidFill>
              </a:rPr>
              <a:t>Divide-and-conquer (Merge Sort, Quick Sort)</a:t>
            </a:r>
            <a:endParaRPr>
              <a:solidFill>
                <a:srgbClr val="990000"/>
              </a:solidFill>
            </a:endParaRPr>
          </a:p>
          <a:p>
            <a:pPr indent="-317500" lvl="1" marL="914400" rtl="0" algn="l">
              <a:spcBef>
                <a:spcPts val="0"/>
              </a:spcBef>
              <a:spcAft>
                <a:spcPts val="0"/>
              </a:spcAft>
              <a:buClr>
                <a:srgbClr val="990000"/>
              </a:buClr>
              <a:buSzPts val="1400"/>
              <a:buAutoNum type="alphaLcPeriod"/>
            </a:pPr>
            <a:r>
              <a:rPr lang="en">
                <a:solidFill>
                  <a:srgbClr val="990000"/>
                </a:solidFill>
              </a:rPr>
              <a:t>Transform-and-conquer (Tree Sort, Heap Sort)</a:t>
            </a:r>
            <a:endParaRPr>
              <a:solidFill>
                <a:srgbClr val="990000"/>
              </a:solidFill>
            </a:endParaRPr>
          </a:p>
          <a:p>
            <a:pPr indent="0" lvl="0" marL="0" rtl="0" algn="l">
              <a:spcBef>
                <a:spcPts val="1600"/>
              </a:spcBef>
              <a:spcAft>
                <a:spcPts val="0"/>
              </a:spcAft>
              <a:buNone/>
            </a:pPr>
            <a:r>
              <a:rPr lang="en">
                <a:solidFill>
                  <a:srgbClr val="990000"/>
                </a:solidFill>
              </a:rPr>
              <a:t>3.    Linear-time sorting (Radix Sort, Counting Sort, Bucket Sort) </a:t>
            </a:r>
            <a:endParaRPr>
              <a:solidFill>
                <a:srgbClr val="990000"/>
              </a:solidFill>
            </a:endParaRPr>
          </a:p>
          <a:p>
            <a:pPr indent="0" lvl="0" marL="0" rtl="0" algn="l">
              <a:spcBef>
                <a:spcPts val="1600"/>
              </a:spcBef>
              <a:spcAft>
                <a:spcPts val="1600"/>
              </a:spcAft>
              <a:buNone/>
            </a:pPr>
            <a:r>
              <a:rPr lang="en"/>
              <a:t>Along the way, learn how to analyse algorithms in general (time and space) for their performance.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76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size clearly matters, and is system-independent</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larger array will take a longer time to sort. </a:t>
            </a:r>
            <a:endParaRPr/>
          </a:p>
          <a:p>
            <a:pPr indent="0" lvl="0" marL="0" rtl="0" algn="l">
              <a:spcBef>
                <a:spcPts val="1600"/>
              </a:spcBef>
              <a:spcAft>
                <a:spcPts val="0"/>
              </a:spcAft>
              <a:buNone/>
            </a:pPr>
            <a:r>
              <a:rPr lang="en"/>
              <a:t>So why not define running time as a function of input size ? </a:t>
            </a:r>
            <a:endParaRPr/>
          </a:p>
          <a:p>
            <a:pPr indent="0" lvl="0" marL="0" rtl="0" algn="l">
              <a:spcBef>
                <a:spcPts val="1600"/>
              </a:spcBef>
              <a:spcAft>
                <a:spcPts val="0"/>
              </a:spcAft>
              <a:buNone/>
            </a:pPr>
            <a:r>
              <a:rPr lang="en"/>
              <a:t>T(n):  where </a:t>
            </a:r>
            <a:r>
              <a:rPr lang="en"/>
              <a:t>n</a:t>
            </a:r>
            <a:r>
              <a:rPr lang="en"/>
              <a:t> is the input size.</a:t>
            </a:r>
            <a:endParaRPr/>
          </a:p>
          <a:p>
            <a:pPr indent="0" lvl="0" marL="0" rtl="0" algn="l">
              <a:spcBef>
                <a:spcPts val="1600"/>
              </a:spcBef>
              <a:spcAft>
                <a:spcPts val="0"/>
              </a:spcAft>
              <a:buNone/>
            </a:pPr>
            <a:r>
              <a:rPr lang="en"/>
              <a:t>How do we compute an expression for T(n) in terms of n?</a:t>
            </a:r>
            <a:endParaRPr/>
          </a:p>
          <a:p>
            <a:pPr indent="0" lvl="0" marL="0" rtl="0" algn="l">
              <a:spcBef>
                <a:spcPts val="1600"/>
              </a:spcBef>
              <a:spcAft>
                <a:spcPts val="1600"/>
              </a:spcAft>
              <a:buNone/>
            </a:pPr>
            <a:r>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2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 we build a heap in time better than O(n log 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id="1303" name="Google Shape;1303;p213"/>
          <p:cNvPicPr preferRelativeResize="0"/>
          <p:nvPr/>
        </p:nvPicPr>
        <p:blipFill>
          <a:blip r:embed="rId3">
            <a:alphaModFix/>
          </a:blip>
          <a:stretch>
            <a:fillRect/>
          </a:stretch>
        </p:blipFill>
        <p:spPr>
          <a:xfrm>
            <a:off x="152400" y="152400"/>
            <a:ext cx="7328515" cy="4838699"/>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pic>
        <p:nvPicPr>
          <p:cNvPr id="1308" name="Google Shape;1308;p214"/>
          <p:cNvPicPr preferRelativeResize="0"/>
          <p:nvPr/>
        </p:nvPicPr>
        <p:blipFill>
          <a:blip r:embed="rId3">
            <a:alphaModFix/>
          </a:blip>
          <a:stretch>
            <a:fillRect/>
          </a:stretch>
        </p:blipFill>
        <p:spPr>
          <a:xfrm>
            <a:off x="152400" y="152400"/>
            <a:ext cx="6640798" cy="483870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pic>
        <p:nvPicPr>
          <p:cNvPr id="1313" name="Google Shape;1313;p215"/>
          <p:cNvPicPr preferRelativeResize="0"/>
          <p:nvPr/>
        </p:nvPicPr>
        <p:blipFill>
          <a:blip r:embed="rId3">
            <a:alphaModFix/>
          </a:blip>
          <a:stretch>
            <a:fillRect/>
          </a:stretch>
        </p:blipFill>
        <p:spPr>
          <a:xfrm>
            <a:off x="152400" y="152400"/>
            <a:ext cx="6820819" cy="4838701"/>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pic>
        <p:nvPicPr>
          <p:cNvPr id="1318" name="Google Shape;1318;p216"/>
          <p:cNvPicPr preferRelativeResize="0"/>
          <p:nvPr/>
        </p:nvPicPr>
        <p:blipFill>
          <a:blip r:embed="rId3">
            <a:alphaModFix/>
          </a:blip>
          <a:stretch>
            <a:fillRect/>
          </a:stretch>
        </p:blipFill>
        <p:spPr>
          <a:xfrm>
            <a:off x="152400" y="152400"/>
            <a:ext cx="8839200" cy="465569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pic>
        <p:nvPicPr>
          <p:cNvPr id="1323" name="Google Shape;1323;p217"/>
          <p:cNvPicPr preferRelativeResize="0"/>
          <p:nvPr/>
        </p:nvPicPr>
        <p:blipFill>
          <a:blip r:embed="rId3">
            <a:alphaModFix/>
          </a:blip>
          <a:stretch>
            <a:fillRect/>
          </a:stretch>
        </p:blipFill>
        <p:spPr>
          <a:xfrm>
            <a:off x="152400" y="152400"/>
            <a:ext cx="8839200" cy="465569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pic>
        <p:nvPicPr>
          <p:cNvPr id="1328" name="Google Shape;1328;p218"/>
          <p:cNvPicPr preferRelativeResize="0"/>
          <p:nvPr/>
        </p:nvPicPr>
        <p:blipFill>
          <a:blip r:embed="rId3">
            <a:alphaModFix/>
          </a:blip>
          <a:stretch>
            <a:fillRect/>
          </a:stretch>
        </p:blipFill>
        <p:spPr>
          <a:xfrm>
            <a:off x="152400" y="152400"/>
            <a:ext cx="8839200" cy="465569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pic>
        <p:nvPicPr>
          <p:cNvPr id="1333" name="Google Shape;1333;p219"/>
          <p:cNvPicPr preferRelativeResize="0"/>
          <p:nvPr/>
        </p:nvPicPr>
        <p:blipFill>
          <a:blip r:embed="rId3">
            <a:alphaModFix/>
          </a:blip>
          <a:stretch>
            <a:fillRect/>
          </a:stretch>
        </p:blipFill>
        <p:spPr>
          <a:xfrm>
            <a:off x="152400" y="152400"/>
            <a:ext cx="8839200" cy="465569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pic>
        <p:nvPicPr>
          <p:cNvPr id="1338" name="Google Shape;1338;p220"/>
          <p:cNvPicPr preferRelativeResize="0"/>
          <p:nvPr/>
        </p:nvPicPr>
        <p:blipFill>
          <a:blip r:embed="rId3">
            <a:alphaModFix/>
          </a:blip>
          <a:stretch>
            <a:fillRect/>
          </a:stretch>
        </p:blipFill>
        <p:spPr>
          <a:xfrm>
            <a:off x="152400" y="152400"/>
            <a:ext cx="8839200" cy="465569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pic>
        <p:nvPicPr>
          <p:cNvPr id="1343" name="Google Shape;1343;p221"/>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measure running time?</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 input of size n, </a:t>
            </a:r>
            <a:r>
              <a:rPr lang="en"/>
              <a:t>measure running time of the algorithm as the “number of basic operations” in the pseudocode, in a way that it can be ‘counted’ even before writing it as a program. </a:t>
            </a:r>
            <a:endParaRPr/>
          </a:p>
          <a:p>
            <a:pPr indent="0" lvl="0" marL="0" rtl="0" algn="l">
              <a:spcBef>
                <a:spcPts val="1600"/>
              </a:spcBef>
              <a:spcAft>
                <a:spcPts val="1600"/>
              </a:spcAft>
              <a:buNone/>
            </a:pPr>
            <a:r>
              <a:rPr lang="en"/>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pic>
        <p:nvPicPr>
          <p:cNvPr id="1348" name="Google Shape;1348;p222"/>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id="1353" name="Google Shape;1353;p223"/>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pic>
        <p:nvPicPr>
          <p:cNvPr id="1358" name="Google Shape;1358;p224"/>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pic>
        <p:nvPicPr>
          <p:cNvPr id="1363" name="Google Shape;1363;p225"/>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pic>
        <p:nvPicPr>
          <p:cNvPr id="1368" name="Google Shape;1368;p226"/>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pic>
        <p:nvPicPr>
          <p:cNvPr id="1373" name="Google Shape;1373;p227"/>
          <p:cNvPicPr preferRelativeResize="0"/>
          <p:nvPr/>
        </p:nvPicPr>
        <p:blipFill>
          <a:blip r:embed="rId3">
            <a:alphaModFix/>
          </a:blip>
          <a:stretch>
            <a:fillRect/>
          </a:stretch>
        </p:blipFill>
        <p:spPr>
          <a:xfrm>
            <a:off x="152400" y="152400"/>
            <a:ext cx="6967729" cy="483870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pic>
        <p:nvPicPr>
          <p:cNvPr id="1378" name="Google Shape;1378;p228"/>
          <p:cNvPicPr preferRelativeResize="0"/>
          <p:nvPr/>
        </p:nvPicPr>
        <p:blipFill>
          <a:blip r:embed="rId3">
            <a:alphaModFix/>
          </a:blip>
          <a:stretch>
            <a:fillRect/>
          </a:stretch>
        </p:blipFill>
        <p:spPr>
          <a:xfrm>
            <a:off x="152400" y="152400"/>
            <a:ext cx="6967729" cy="4838701"/>
          </a:xfrm>
          <a:prstGeom prst="rect">
            <a:avLst/>
          </a:prstGeom>
          <a:noFill/>
          <a:ln>
            <a:noFill/>
          </a:ln>
        </p:spPr>
      </p:pic>
      <p:sp>
        <p:nvSpPr>
          <p:cNvPr id="1379" name="Google Shape;1379;p228"/>
          <p:cNvSpPr txBox="1"/>
          <p:nvPr/>
        </p:nvSpPr>
        <p:spPr>
          <a:xfrm>
            <a:off x="5533650" y="3829750"/>
            <a:ext cx="3177000" cy="9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Time complexity = ?</a:t>
            </a:r>
            <a:endParaRPr sz="2400"/>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pic>
        <p:nvPicPr>
          <p:cNvPr id="1384" name="Google Shape;1384;p229"/>
          <p:cNvPicPr preferRelativeResize="0"/>
          <p:nvPr/>
        </p:nvPicPr>
        <p:blipFill>
          <a:blip r:embed="rId3">
            <a:alphaModFix/>
          </a:blip>
          <a:stretch>
            <a:fillRect/>
          </a:stretch>
        </p:blipFill>
        <p:spPr>
          <a:xfrm>
            <a:off x="152400" y="152400"/>
            <a:ext cx="6468203" cy="48387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id="1389" name="Google Shape;1389;p230"/>
          <p:cNvPicPr preferRelativeResize="0"/>
          <p:nvPr/>
        </p:nvPicPr>
        <p:blipFill>
          <a:blip r:embed="rId3">
            <a:alphaModFix/>
          </a:blip>
          <a:stretch>
            <a:fillRect/>
          </a:stretch>
        </p:blipFill>
        <p:spPr>
          <a:xfrm>
            <a:off x="152400" y="152400"/>
            <a:ext cx="6375699" cy="48387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pic>
        <p:nvPicPr>
          <p:cNvPr id="1394" name="Google Shape;1394;p231"/>
          <p:cNvPicPr preferRelativeResize="0"/>
          <p:nvPr/>
        </p:nvPicPr>
        <p:blipFill>
          <a:blip r:embed="rId3">
            <a:alphaModFix/>
          </a:blip>
          <a:stretch>
            <a:fillRect/>
          </a:stretch>
        </p:blipFill>
        <p:spPr>
          <a:xfrm>
            <a:off x="152400" y="152400"/>
            <a:ext cx="6265137"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measure running time?</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basic operations in a high-level language. </a:t>
            </a:r>
            <a:br>
              <a:rPr lang="en"/>
            </a:br>
            <a:r>
              <a:rPr lang="en"/>
              <a:t>Examples of basic operations, with a fixed execution time, but different constant values for each:</a:t>
            </a:r>
            <a:endParaRPr/>
          </a:p>
          <a:p>
            <a:pPr indent="0" lvl="0" marL="0" rtl="0" algn="l">
              <a:spcBef>
                <a:spcPts val="1600"/>
              </a:spcBef>
              <a:spcAft>
                <a:spcPts val="0"/>
              </a:spcAft>
              <a:buNone/>
            </a:pPr>
            <a:r>
              <a:rPr lang="en">
                <a:solidFill>
                  <a:srgbClr val="38761D"/>
                </a:solidFill>
              </a:rPr>
              <a:t>hours_until_dinner = 2                  //Variable assignment </a:t>
            </a:r>
            <a:endParaRPr>
              <a:solidFill>
                <a:srgbClr val="38761D"/>
              </a:solidFill>
            </a:endParaRPr>
          </a:p>
          <a:p>
            <a:pPr indent="0" lvl="0" marL="0" rtl="0" algn="l">
              <a:spcBef>
                <a:spcPts val="1600"/>
              </a:spcBef>
              <a:spcAft>
                <a:spcPts val="0"/>
              </a:spcAft>
              <a:buNone/>
            </a:pPr>
            <a:r>
              <a:rPr lang="en">
                <a:solidFill>
                  <a:srgbClr val="38761D"/>
                </a:solidFill>
              </a:rPr>
              <a:t>class_end_time = t + 2.5               //Simple arithmetic operation on a variable</a:t>
            </a:r>
            <a:endParaRPr>
              <a:solidFill>
                <a:srgbClr val="38761D"/>
              </a:solidFill>
            </a:endParaRPr>
          </a:p>
          <a:p>
            <a:pPr indent="0" lvl="0" marL="0" rtl="0" algn="l">
              <a:spcBef>
                <a:spcPts val="1600"/>
              </a:spcBef>
              <a:spcAft>
                <a:spcPts val="0"/>
              </a:spcAft>
              <a:buNone/>
            </a:pPr>
            <a:r>
              <a:rPr lang="en">
                <a:solidFill>
                  <a:srgbClr val="38761D"/>
                </a:solidFill>
              </a:rPr>
              <a:t>s</a:t>
            </a:r>
            <a:r>
              <a:rPr lang="en">
                <a:solidFill>
                  <a:srgbClr val="38761D"/>
                </a:solidFill>
              </a:rPr>
              <a:t> = “Hope you are not already feeling sleepy!” //Variable assignment</a:t>
            </a:r>
            <a:endParaRPr>
              <a:solidFill>
                <a:srgbClr val="38761D"/>
              </a:solidFill>
            </a:endParaRPr>
          </a:p>
          <a:p>
            <a:pPr indent="0" lvl="0" marL="0" rtl="0" algn="l">
              <a:spcBef>
                <a:spcPts val="1600"/>
              </a:spcBef>
              <a:spcAft>
                <a:spcPts val="0"/>
              </a:spcAft>
              <a:buNone/>
            </a:pPr>
            <a:r>
              <a:rPr lang="en">
                <a:solidFill>
                  <a:srgbClr val="38761D"/>
                </a:solidFill>
              </a:rPr>
              <a:t>i</a:t>
            </a:r>
            <a:r>
              <a:rPr lang="en">
                <a:solidFill>
                  <a:srgbClr val="38761D"/>
                </a:solidFill>
              </a:rPr>
              <a:t>f (sleeping_time &lt; class_end_time)           </a:t>
            </a:r>
            <a:br>
              <a:rPr lang="en">
                <a:solidFill>
                  <a:srgbClr val="38761D"/>
                </a:solidFill>
              </a:rPr>
            </a:br>
            <a:r>
              <a:rPr lang="en">
                <a:solidFill>
                  <a:srgbClr val="38761D"/>
                </a:solidFill>
              </a:rPr>
              <a:t>      then print “Watch recording later”        //Slightly longer basic operation</a:t>
            </a:r>
            <a:endParaRPr>
              <a:solidFill>
                <a:srgbClr val="38761D"/>
              </a:solidFill>
            </a:endParaRPr>
          </a:p>
          <a:p>
            <a:pPr indent="0" lvl="0" marL="0" rtl="0" algn="l">
              <a:spcBef>
                <a:spcPts val="1600"/>
              </a:spcBef>
              <a:spcAft>
                <a:spcPts val="160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pic>
        <p:nvPicPr>
          <p:cNvPr id="1399" name="Google Shape;1399;p232"/>
          <p:cNvPicPr preferRelativeResize="0"/>
          <p:nvPr/>
        </p:nvPicPr>
        <p:blipFill>
          <a:blip r:embed="rId3">
            <a:alphaModFix/>
          </a:blip>
          <a:stretch>
            <a:fillRect/>
          </a:stretch>
        </p:blipFill>
        <p:spPr>
          <a:xfrm>
            <a:off x="152400" y="152400"/>
            <a:ext cx="6375699" cy="48387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pic>
        <p:nvPicPr>
          <p:cNvPr id="1404" name="Google Shape;1404;p233"/>
          <p:cNvPicPr preferRelativeResize="0"/>
          <p:nvPr/>
        </p:nvPicPr>
        <p:blipFill>
          <a:blip r:embed="rId3">
            <a:alphaModFix/>
          </a:blip>
          <a:stretch>
            <a:fillRect/>
          </a:stretch>
        </p:blipFill>
        <p:spPr>
          <a:xfrm>
            <a:off x="152400" y="152400"/>
            <a:ext cx="6439740" cy="483870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pic>
        <p:nvPicPr>
          <p:cNvPr id="1409" name="Google Shape;1409;p234"/>
          <p:cNvPicPr preferRelativeResize="0"/>
          <p:nvPr/>
        </p:nvPicPr>
        <p:blipFill>
          <a:blip r:embed="rId3">
            <a:alphaModFix/>
          </a:blip>
          <a:stretch>
            <a:fillRect/>
          </a:stretch>
        </p:blipFill>
        <p:spPr>
          <a:xfrm>
            <a:off x="152400" y="152400"/>
            <a:ext cx="6375699" cy="483870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235"/>
          <p:cNvSpPr txBox="1"/>
          <p:nvPr>
            <p:ph type="title"/>
          </p:nvPr>
        </p:nvSpPr>
        <p:spPr>
          <a:xfrm>
            <a:off x="311700" y="1520750"/>
            <a:ext cx="8520600" cy="14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Heap Sort can be done in place. </a:t>
            </a:r>
            <a:endParaRPr/>
          </a:p>
          <a:p>
            <a:pPr indent="0" lvl="0" marL="0" rtl="0" algn="ctr">
              <a:spcBef>
                <a:spcPts val="0"/>
              </a:spcBef>
              <a:spcAft>
                <a:spcPts val="0"/>
              </a:spcAft>
              <a:buNone/>
            </a:pPr>
            <a:r>
              <a:rPr lang="en"/>
              <a:t>In O(n log n) worst-case time.</a:t>
            </a:r>
            <a:endParaRPr/>
          </a:p>
          <a:p>
            <a:pPr indent="0" lvl="0" marL="0" rtl="0" algn="ctr">
              <a:spcBef>
                <a:spcPts val="0"/>
              </a:spcBef>
              <a:spcAft>
                <a:spcPts val="0"/>
              </a:spcAft>
              <a:buNone/>
            </a:pPr>
            <a:r>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311700" y="1520750"/>
            <a:ext cx="8520600" cy="14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Heap Sort can be done in place. </a:t>
            </a:r>
            <a:endParaRPr/>
          </a:p>
          <a:p>
            <a:pPr indent="0" lvl="0" marL="0" rtl="0" algn="ctr">
              <a:spcBef>
                <a:spcPts val="0"/>
              </a:spcBef>
              <a:spcAft>
                <a:spcPts val="0"/>
              </a:spcAft>
              <a:buNone/>
            </a:pPr>
            <a:r>
              <a:rPr lang="en"/>
              <a:t>In O(n log n) worst-case time.</a:t>
            </a:r>
            <a:endParaRPr/>
          </a:p>
          <a:p>
            <a:pPr indent="0" lvl="0" marL="0" rtl="0" algn="ctr">
              <a:spcBef>
                <a:spcPts val="0"/>
              </a:spcBef>
              <a:spcAft>
                <a:spcPts val="0"/>
              </a:spcAft>
              <a:buNone/>
            </a:pPr>
            <a:r>
              <a:rPr lang="en"/>
              <a:t>But it is not stable. Why? </a:t>
            </a:r>
            <a:endParaRPr/>
          </a:p>
          <a:p>
            <a:pPr indent="0" lvl="0" marL="0" rtl="0" algn="ctr">
              <a:spcBef>
                <a:spcPts val="0"/>
              </a:spcBef>
              <a:spcAft>
                <a:spcPts val="0"/>
              </a:spcAft>
              <a:buNone/>
            </a:pPr>
            <a:r>
              <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237"/>
          <p:cNvSpPr txBox="1"/>
          <p:nvPr>
            <p:ph type="title"/>
          </p:nvPr>
        </p:nvSpPr>
        <p:spPr>
          <a:xfrm>
            <a:off x="311700" y="1520750"/>
            <a:ext cx="8520600" cy="14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Heap Sort can be done in place. </a:t>
            </a:r>
            <a:endParaRPr/>
          </a:p>
          <a:p>
            <a:pPr indent="0" lvl="0" marL="0" rtl="0" algn="ctr">
              <a:spcBef>
                <a:spcPts val="0"/>
              </a:spcBef>
              <a:spcAft>
                <a:spcPts val="0"/>
              </a:spcAft>
              <a:buNone/>
            </a:pPr>
            <a:r>
              <a:rPr lang="en"/>
              <a:t>In O(n log n) worst-case time.</a:t>
            </a:r>
            <a:endParaRPr/>
          </a:p>
          <a:p>
            <a:pPr indent="0" lvl="0" marL="0" rtl="0" algn="ctr">
              <a:spcBef>
                <a:spcPts val="0"/>
              </a:spcBef>
              <a:spcAft>
                <a:spcPts val="0"/>
              </a:spcAft>
              <a:buNone/>
            </a:pPr>
            <a:r>
              <a:rPr lang="en"/>
              <a:t>But it is not stable.</a:t>
            </a:r>
            <a:endParaRPr/>
          </a:p>
          <a:p>
            <a:pPr indent="0" lvl="0" marL="0" rtl="0" algn="ctr">
              <a:spcBef>
                <a:spcPts val="0"/>
              </a:spcBef>
              <a:spcAft>
                <a:spcPts val="0"/>
              </a:spcAft>
              <a:buNone/>
            </a:pPr>
            <a:r>
              <a:rPr lang="en"/>
              <a:t>Cache performance also not good. Why?</a:t>
            </a:r>
            <a:endParaRPr/>
          </a:p>
          <a:p>
            <a:pPr indent="0" lvl="0" marL="0" rtl="0" algn="ctr">
              <a:spcBef>
                <a:spcPts val="0"/>
              </a:spcBef>
              <a:spcAft>
                <a:spcPts val="0"/>
              </a:spcAft>
              <a:buNone/>
            </a:pPr>
            <a:r>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238"/>
          <p:cNvSpPr txBox="1"/>
          <p:nvPr>
            <p:ph type="title"/>
          </p:nvPr>
        </p:nvSpPr>
        <p:spPr>
          <a:xfrm>
            <a:off x="311700" y="424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#MAXHEAP</a:t>
            </a:r>
            <a:endParaRPr sz="1000"/>
          </a:p>
          <a:p>
            <a:pPr indent="0" lvl="0" marL="0" rtl="0" algn="l">
              <a:spcBef>
                <a:spcPts val="0"/>
              </a:spcBef>
              <a:spcAft>
                <a:spcPts val="0"/>
              </a:spcAft>
              <a:buClr>
                <a:schemeClr val="dk1"/>
              </a:buClr>
              <a:buSzPts val="1100"/>
              <a:buFont typeface="Arial"/>
              <a:buNone/>
            </a:pPr>
            <a:r>
              <a:rPr lang="en" sz="1000"/>
              <a:t>class PriorityQueue:</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__init__(self):</a:t>
            </a:r>
            <a:endParaRPr sz="1000"/>
          </a:p>
          <a:p>
            <a:pPr indent="0" lvl="0" marL="0" rtl="0" algn="l">
              <a:spcBef>
                <a:spcPts val="0"/>
              </a:spcBef>
              <a:spcAft>
                <a:spcPts val="0"/>
              </a:spcAft>
              <a:buClr>
                <a:schemeClr val="dk1"/>
              </a:buClr>
              <a:buSzPts val="1100"/>
              <a:buFont typeface="Arial"/>
              <a:buNone/>
            </a:pPr>
            <a:r>
              <a:rPr lang="en" sz="1000"/>
              <a:t>    self.A = ['SENTINEL']</a:t>
            </a:r>
            <a:endParaRPr sz="1000"/>
          </a:p>
          <a:p>
            <a:pPr indent="0" lvl="0" marL="0" rtl="0" algn="l">
              <a:spcBef>
                <a:spcPts val="0"/>
              </a:spcBef>
              <a:spcAft>
                <a:spcPts val="0"/>
              </a:spcAft>
              <a:buClr>
                <a:schemeClr val="dk1"/>
              </a:buClr>
              <a:buSzPts val="1100"/>
              <a:buFont typeface="Arial"/>
              <a:buNone/>
            </a:pPr>
            <a:r>
              <a:rPr lang="en" sz="1000"/>
              <a:t>    self.size = 0</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parent(self, i): #Index of parent for node i</a:t>
            </a:r>
            <a:endParaRPr sz="1000"/>
          </a:p>
          <a:p>
            <a:pPr indent="0" lvl="0" marL="0" rtl="0" algn="l">
              <a:spcBef>
                <a:spcPts val="0"/>
              </a:spcBef>
              <a:spcAft>
                <a:spcPts val="0"/>
              </a:spcAft>
              <a:buClr>
                <a:schemeClr val="dk1"/>
              </a:buClr>
              <a:buSzPts val="1100"/>
              <a:buFont typeface="Arial"/>
              <a:buNone/>
            </a:pPr>
            <a:r>
              <a:rPr lang="en" sz="1000"/>
              <a:t>    if i &gt;= 1 and i &lt;= self.size:</a:t>
            </a:r>
            <a:endParaRPr sz="1000"/>
          </a:p>
          <a:p>
            <a:pPr indent="0" lvl="0" marL="0" rtl="0" algn="l">
              <a:spcBef>
                <a:spcPts val="0"/>
              </a:spcBef>
              <a:spcAft>
                <a:spcPts val="0"/>
              </a:spcAft>
              <a:buClr>
                <a:schemeClr val="dk1"/>
              </a:buClr>
              <a:buSzPts val="1100"/>
              <a:buFont typeface="Arial"/>
              <a:buNone/>
            </a:pPr>
            <a:r>
              <a:rPr lang="en" sz="1000"/>
              <a:t>      return i / 2</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return -1 #There is no parent</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leftchild(self, i):</a:t>
            </a:r>
            <a:endParaRPr sz="1000"/>
          </a:p>
          <a:p>
            <a:pPr indent="0" lvl="0" marL="0" rtl="0" algn="l">
              <a:spcBef>
                <a:spcPts val="0"/>
              </a:spcBef>
              <a:spcAft>
                <a:spcPts val="0"/>
              </a:spcAft>
              <a:buClr>
                <a:schemeClr val="dk1"/>
              </a:buClr>
              <a:buSzPts val="1100"/>
              <a:buFont typeface="Arial"/>
              <a:buNone/>
            </a:pPr>
            <a:r>
              <a:rPr lang="en" sz="1000"/>
              <a:t>    if i &gt;= 1 and 2*i &lt;= self.size:</a:t>
            </a:r>
            <a:endParaRPr sz="1000"/>
          </a:p>
          <a:p>
            <a:pPr indent="0" lvl="0" marL="0" rtl="0" algn="l">
              <a:spcBef>
                <a:spcPts val="0"/>
              </a:spcBef>
              <a:spcAft>
                <a:spcPts val="0"/>
              </a:spcAft>
              <a:buClr>
                <a:schemeClr val="dk1"/>
              </a:buClr>
              <a:buSzPts val="1100"/>
              <a:buFont typeface="Arial"/>
              <a:buNone/>
            </a:pPr>
            <a:r>
              <a:rPr lang="en" sz="1000"/>
              <a:t>      return 2*i</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return -1</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rightchild(self, i):</a:t>
            </a:r>
            <a:endParaRPr sz="1000"/>
          </a:p>
          <a:p>
            <a:pPr indent="0" lvl="0" marL="0" rtl="0" algn="l">
              <a:spcBef>
                <a:spcPts val="0"/>
              </a:spcBef>
              <a:spcAft>
                <a:spcPts val="0"/>
              </a:spcAft>
              <a:buClr>
                <a:schemeClr val="dk1"/>
              </a:buClr>
              <a:buSzPts val="1100"/>
              <a:buFont typeface="Arial"/>
              <a:buNone/>
            </a:pPr>
            <a:r>
              <a:rPr lang="en" sz="1000"/>
              <a:t>    if i &gt;= 1 and 2*i+1 &lt;= self.size:</a:t>
            </a:r>
            <a:endParaRPr sz="1000"/>
          </a:p>
          <a:p>
            <a:pPr indent="0" lvl="0" marL="0" rtl="0" algn="l">
              <a:spcBef>
                <a:spcPts val="0"/>
              </a:spcBef>
              <a:spcAft>
                <a:spcPts val="0"/>
              </a:spcAft>
              <a:buClr>
                <a:schemeClr val="dk1"/>
              </a:buClr>
              <a:buSzPts val="1100"/>
              <a:buFont typeface="Arial"/>
              <a:buNone/>
            </a:pPr>
            <a:r>
              <a:rPr lang="en" sz="1000"/>
              <a:t>      return 2*i + 1</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return -1</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lang="en" sz="1000"/>
              <a:t> </a:t>
            </a:r>
            <a:endParaRPr sz="1000"/>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239"/>
          <p:cNvSpPr txBox="1"/>
          <p:nvPr>
            <p:ph type="title"/>
          </p:nvPr>
        </p:nvSpPr>
        <p:spPr>
          <a:xfrm>
            <a:off x="311700" y="445025"/>
            <a:ext cx="8520600" cy="44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 def insert(self, key):</a:t>
            </a:r>
            <a:endParaRPr sz="1000"/>
          </a:p>
          <a:p>
            <a:pPr indent="0" lvl="0" marL="0" rtl="0" algn="l">
              <a:spcBef>
                <a:spcPts val="0"/>
              </a:spcBef>
              <a:spcAft>
                <a:spcPts val="0"/>
              </a:spcAft>
              <a:buClr>
                <a:schemeClr val="dk1"/>
              </a:buClr>
              <a:buSzPts val="1100"/>
              <a:buFont typeface="Arial"/>
              <a:buNone/>
            </a:pPr>
            <a:r>
              <a:rPr lang="en" sz="1000"/>
              <a:t>    self.A.append(key)</a:t>
            </a:r>
            <a:endParaRPr sz="1000"/>
          </a:p>
          <a:p>
            <a:pPr indent="0" lvl="0" marL="0" rtl="0" algn="l">
              <a:spcBef>
                <a:spcPts val="0"/>
              </a:spcBef>
              <a:spcAft>
                <a:spcPts val="0"/>
              </a:spcAft>
              <a:buClr>
                <a:schemeClr val="dk1"/>
              </a:buClr>
              <a:buSzPts val="1100"/>
              <a:buFont typeface="Arial"/>
              <a:buNone/>
            </a:pPr>
            <a:r>
              <a:rPr lang="en" sz="1000"/>
              <a:t>    self.size += 1</a:t>
            </a:r>
            <a:endParaRPr sz="1000"/>
          </a:p>
          <a:p>
            <a:pPr indent="0" lvl="0" marL="0" rtl="0" algn="l">
              <a:spcBef>
                <a:spcPts val="0"/>
              </a:spcBef>
              <a:spcAft>
                <a:spcPts val="0"/>
              </a:spcAft>
              <a:buClr>
                <a:schemeClr val="dk1"/>
              </a:buClr>
              <a:buSzPts val="1100"/>
              <a:buFont typeface="Arial"/>
              <a:buNone/>
            </a:pPr>
            <a:r>
              <a:rPr lang="en" sz="1000"/>
              <a:t>    curr = self.size #index of the element right now as it is being bubbled up</a:t>
            </a:r>
            <a:endParaRPr sz="1000"/>
          </a:p>
          <a:p>
            <a:pPr indent="0" lvl="0" marL="0" rtl="0" algn="l">
              <a:spcBef>
                <a:spcPts val="0"/>
              </a:spcBef>
              <a:spcAft>
                <a:spcPts val="0"/>
              </a:spcAft>
              <a:buClr>
                <a:schemeClr val="dk1"/>
              </a:buClr>
              <a:buSzPts val="1100"/>
              <a:buFont typeface="Arial"/>
              <a:buNone/>
            </a:pPr>
            <a:r>
              <a:rPr lang="en" sz="1000"/>
              <a:t>    while self.parent(curr) != -1 and self.A[self.parent(curr)] &lt; self.A[curr]:</a:t>
            </a:r>
            <a:endParaRPr sz="1000"/>
          </a:p>
          <a:p>
            <a:pPr indent="0" lvl="0" marL="0" rtl="0" algn="l">
              <a:spcBef>
                <a:spcPts val="0"/>
              </a:spcBef>
              <a:spcAft>
                <a:spcPts val="0"/>
              </a:spcAft>
              <a:buClr>
                <a:schemeClr val="dk1"/>
              </a:buClr>
              <a:buSzPts val="1100"/>
              <a:buFont typeface="Arial"/>
              <a:buNone/>
            </a:pPr>
            <a:r>
              <a:rPr lang="en" sz="1000"/>
              <a:t>      (self.A[self.parent(curr)],self.A[curr]) = (self.A[curr],self.A[self.parent(curr)])</a:t>
            </a:r>
            <a:endParaRPr sz="1000"/>
          </a:p>
          <a:p>
            <a:pPr indent="0" lvl="0" marL="0" rtl="0" algn="l">
              <a:spcBef>
                <a:spcPts val="0"/>
              </a:spcBef>
              <a:spcAft>
                <a:spcPts val="0"/>
              </a:spcAft>
              <a:buClr>
                <a:schemeClr val="dk1"/>
              </a:buClr>
              <a:buSzPts val="1100"/>
              <a:buFont typeface="Arial"/>
              <a:buNone/>
            </a:pPr>
            <a:r>
              <a:rPr lang="en" sz="1000"/>
              <a:t>      curr = self.parent(curr)</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sink(self,i):</a:t>
            </a:r>
            <a:endParaRPr sz="1000"/>
          </a:p>
          <a:p>
            <a:pPr indent="0" lvl="0" marL="0" rtl="0" algn="l">
              <a:spcBef>
                <a:spcPts val="0"/>
              </a:spcBef>
              <a:spcAft>
                <a:spcPts val="0"/>
              </a:spcAft>
              <a:buClr>
                <a:schemeClr val="dk1"/>
              </a:buClr>
              <a:buSzPts val="1100"/>
              <a:buFont typeface="Arial"/>
              <a:buNone/>
            </a:pPr>
            <a:r>
              <a:rPr lang="en" sz="1000"/>
              <a:t>    if i &lt; 1 or i &gt; self.size:</a:t>
            </a:r>
            <a:endParaRPr sz="1000"/>
          </a:p>
          <a:p>
            <a:pPr indent="0" lvl="0" marL="0" rtl="0" algn="l">
              <a:spcBef>
                <a:spcPts val="0"/>
              </a:spcBef>
              <a:spcAft>
                <a:spcPts val="0"/>
              </a:spcAft>
              <a:buClr>
                <a:schemeClr val="dk1"/>
              </a:buClr>
              <a:buSzPts val="1100"/>
              <a:buFont typeface="Arial"/>
              <a:buNone/>
            </a:pPr>
            <a:r>
              <a:rPr lang="en" sz="1000"/>
              <a:t>      return</a:t>
            </a:r>
            <a:endParaRPr sz="1000"/>
          </a:p>
          <a:p>
            <a:pPr indent="0" lvl="0" marL="0" rtl="0" algn="l">
              <a:spcBef>
                <a:spcPts val="0"/>
              </a:spcBef>
              <a:spcAft>
                <a:spcPts val="0"/>
              </a:spcAft>
              <a:buClr>
                <a:schemeClr val="dk1"/>
              </a:buClr>
              <a:buSzPts val="1100"/>
              <a:buFont typeface="Arial"/>
              <a:buNone/>
            </a:pPr>
            <a:r>
              <a:rPr lang="en" sz="1000"/>
              <a:t>    left = self.leftchild(i)</a:t>
            </a:r>
            <a:endParaRPr sz="1000"/>
          </a:p>
          <a:p>
            <a:pPr indent="0" lvl="0" marL="0" rtl="0" algn="l">
              <a:spcBef>
                <a:spcPts val="0"/>
              </a:spcBef>
              <a:spcAft>
                <a:spcPts val="0"/>
              </a:spcAft>
              <a:buClr>
                <a:schemeClr val="dk1"/>
              </a:buClr>
              <a:buSzPts val="1100"/>
              <a:buFont typeface="Arial"/>
              <a:buNone/>
            </a:pPr>
            <a:r>
              <a:rPr lang="en" sz="1000"/>
              <a:t>    right = self.rightchild(i)</a:t>
            </a:r>
            <a:endParaRPr sz="1000"/>
          </a:p>
          <a:p>
            <a:pPr indent="0" lvl="0" marL="0" rtl="0" algn="l">
              <a:spcBef>
                <a:spcPts val="0"/>
              </a:spcBef>
              <a:spcAft>
                <a:spcPts val="0"/>
              </a:spcAft>
              <a:buClr>
                <a:schemeClr val="dk1"/>
              </a:buClr>
              <a:buSzPts val="1100"/>
              <a:buFont typeface="Arial"/>
              <a:buNone/>
            </a:pPr>
            <a:r>
              <a:rPr lang="en" sz="1000"/>
              <a:t>    if left == -1:</a:t>
            </a:r>
            <a:endParaRPr sz="1000"/>
          </a:p>
          <a:p>
            <a:pPr indent="0" lvl="0" marL="0" rtl="0" algn="l">
              <a:spcBef>
                <a:spcPts val="0"/>
              </a:spcBef>
              <a:spcAft>
                <a:spcPts val="0"/>
              </a:spcAft>
              <a:buClr>
                <a:schemeClr val="dk1"/>
              </a:buClr>
              <a:buSzPts val="1100"/>
              <a:buFont typeface="Arial"/>
              <a:buNone/>
            </a:pPr>
            <a:r>
              <a:rPr lang="en" sz="1000"/>
              <a:t>      return</a:t>
            </a:r>
            <a:endParaRPr sz="1000"/>
          </a:p>
          <a:p>
            <a:pPr indent="0" lvl="0" marL="0" rtl="0" algn="l">
              <a:spcBef>
                <a:spcPts val="0"/>
              </a:spcBef>
              <a:spcAft>
                <a:spcPts val="0"/>
              </a:spcAft>
              <a:buClr>
                <a:schemeClr val="dk1"/>
              </a:buClr>
              <a:buSzPts val="1100"/>
              <a:buFont typeface="Arial"/>
              <a:buNone/>
            </a:pPr>
            <a:r>
              <a:rPr lang="en" sz="1000"/>
              <a:t>    if right == -1:</a:t>
            </a:r>
            <a:endParaRPr sz="1000"/>
          </a:p>
          <a:p>
            <a:pPr indent="0" lvl="0" marL="0" rtl="0" algn="l">
              <a:spcBef>
                <a:spcPts val="0"/>
              </a:spcBef>
              <a:spcAft>
                <a:spcPts val="0"/>
              </a:spcAft>
              <a:buClr>
                <a:schemeClr val="dk1"/>
              </a:buClr>
              <a:buSzPts val="1100"/>
              <a:buFont typeface="Arial"/>
              <a:buNone/>
            </a:pPr>
            <a:r>
              <a:rPr lang="en" sz="1000"/>
              <a:t>      largerchild = left</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if self.A[left] &gt; self.A[right]:</a:t>
            </a:r>
            <a:endParaRPr sz="1000"/>
          </a:p>
          <a:p>
            <a:pPr indent="0" lvl="0" marL="0" rtl="0" algn="l">
              <a:spcBef>
                <a:spcPts val="0"/>
              </a:spcBef>
              <a:spcAft>
                <a:spcPts val="0"/>
              </a:spcAft>
              <a:buClr>
                <a:schemeClr val="dk1"/>
              </a:buClr>
              <a:buSzPts val="1100"/>
              <a:buFont typeface="Arial"/>
              <a:buNone/>
            </a:pPr>
            <a:r>
              <a:rPr lang="en" sz="1000"/>
              <a:t>         largerchild = left</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largerchild = right</a:t>
            </a:r>
            <a:endParaRPr sz="1000"/>
          </a:p>
          <a:p>
            <a:pPr indent="0" lvl="0" marL="0" rtl="0" algn="l">
              <a:spcBef>
                <a:spcPts val="0"/>
              </a:spcBef>
              <a:spcAft>
                <a:spcPts val="0"/>
              </a:spcAft>
              <a:buClr>
                <a:schemeClr val="dk1"/>
              </a:buClr>
              <a:buSzPts val="1100"/>
              <a:buFont typeface="Arial"/>
              <a:buNone/>
            </a:pPr>
            <a:r>
              <a:rPr lang="en" sz="1000"/>
              <a:t>    if self.A[i] &lt; self.A[largerchild]:</a:t>
            </a:r>
            <a:endParaRPr sz="1000"/>
          </a:p>
          <a:p>
            <a:pPr indent="0" lvl="0" marL="0" rtl="0" algn="l">
              <a:spcBef>
                <a:spcPts val="0"/>
              </a:spcBef>
              <a:spcAft>
                <a:spcPts val="0"/>
              </a:spcAft>
              <a:buClr>
                <a:schemeClr val="dk1"/>
              </a:buClr>
              <a:buSzPts val="1100"/>
              <a:buFont typeface="Arial"/>
              <a:buNone/>
            </a:pPr>
            <a:r>
              <a:rPr lang="en" sz="1000"/>
              <a:t>      #swap the two to sink the heavier element down</a:t>
            </a:r>
            <a:endParaRPr sz="1000"/>
          </a:p>
          <a:p>
            <a:pPr indent="0" lvl="0" marL="0" rtl="0" algn="l">
              <a:spcBef>
                <a:spcPts val="0"/>
              </a:spcBef>
              <a:spcAft>
                <a:spcPts val="0"/>
              </a:spcAft>
              <a:buClr>
                <a:schemeClr val="dk1"/>
              </a:buClr>
              <a:buSzPts val="1100"/>
              <a:buFont typeface="Arial"/>
              <a:buNone/>
            </a:pPr>
            <a:r>
              <a:rPr lang="en" sz="1000"/>
              <a:t>      (self.A[i],self.A[largerchild]) = (self.A[largerchild],self.A[i])</a:t>
            </a:r>
            <a:endParaRPr sz="1000"/>
          </a:p>
          <a:p>
            <a:pPr indent="0" lvl="0" marL="0" rtl="0" algn="l">
              <a:spcBef>
                <a:spcPts val="0"/>
              </a:spcBef>
              <a:spcAft>
                <a:spcPts val="0"/>
              </a:spcAft>
              <a:buClr>
                <a:schemeClr val="dk1"/>
              </a:buClr>
              <a:buSzPts val="1100"/>
              <a:buFont typeface="Arial"/>
              <a:buNone/>
            </a:pPr>
            <a:r>
              <a:rPr lang="en" sz="1000"/>
              <a:t>      self.sink(largerchild)</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a:t>
            </a:r>
            <a:endParaRPr sz="1000"/>
          </a:p>
          <a:p>
            <a:pPr indent="0" lvl="0" marL="0" rtl="0" algn="l">
              <a:spcBef>
                <a:spcPts val="0"/>
              </a:spcBef>
              <a:spcAft>
                <a:spcPts val="0"/>
              </a:spcAft>
              <a:buNone/>
            </a:pPr>
            <a:r>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def extractmax(self):</a:t>
            </a:r>
            <a:endParaRPr sz="1000"/>
          </a:p>
          <a:p>
            <a:pPr indent="0" lvl="0" marL="0" rtl="0" algn="l">
              <a:spcBef>
                <a:spcPts val="0"/>
              </a:spcBef>
              <a:spcAft>
                <a:spcPts val="0"/>
              </a:spcAft>
              <a:buClr>
                <a:schemeClr val="dk1"/>
              </a:buClr>
              <a:buSzPts val="1100"/>
              <a:buFont typeface="Arial"/>
              <a:buNone/>
            </a:pPr>
            <a:r>
              <a:rPr lang="en" sz="1000"/>
              <a:t>    if self.size == 0:</a:t>
            </a:r>
            <a:endParaRPr sz="1000"/>
          </a:p>
          <a:p>
            <a:pPr indent="0" lvl="0" marL="0" rtl="0" algn="l">
              <a:spcBef>
                <a:spcPts val="0"/>
              </a:spcBef>
              <a:spcAft>
                <a:spcPts val="0"/>
              </a:spcAft>
              <a:buClr>
                <a:schemeClr val="dk1"/>
              </a:buClr>
              <a:buSzPts val="1100"/>
              <a:buFont typeface="Arial"/>
              <a:buNone/>
            </a:pPr>
            <a:r>
              <a:rPr lang="en" sz="1000"/>
              <a:t>      return None</a:t>
            </a:r>
            <a:endParaRPr sz="1000"/>
          </a:p>
          <a:p>
            <a:pPr indent="0" lvl="0" marL="0" rtl="0" algn="l">
              <a:spcBef>
                <a:spcPts val="0"/>
              </a:spcBef>
              <a:spcAft>
                <a:spcPts val="0"/>
              </a:spcAft>
              <a:buClr>
                <a:schemeClr val="dk1"/>
              </a:buClr>
              <a:buSzPts val="1100"/>
              <a:buFont typeface="Arial"/>
              <a:buNone/>
            </a:pPr>
            <a:r>
              <a:rPr lang="en" sz="1000"/>
              <a:t>    #Swap the top element with the last element</a:t>
            </a:r>
            <a:endParaRPr sz="1000"/>
          </a:p>
          <a:p>
            <a:pPr indent="0" lvl="0" marL="0" rtl="0" algn="l">
              <a:spcBef>
                <a:spcPts val="0"/>
              </a:spcBef>
              <a:spcAft>
                <a:spcPts val="0"/>
              </a:spcAft>
              <a:buClr>
                <a:schemeClr val="dk1"/>
              </a:buClr>
              <a:buSzPts val="1100"/>
              <a:buFont typeface="Arial"/>
              <a:buNone/>
            </a:pPr>
            <a:r>
              <a:rPr lang="en" sz="1000"/>
              <a:t>    (self.A[1],self.A[self.size]) = (self.A[self.size],self.A[1])</a:t>
            </a:r>
            <a:endParaRPr sz="1000"/>
          </a:p>
          <a:p>
            <a:pPr indent="0" lvl="0" marL="0" rtl="0" algn="l">
              <a:spcBef>
                <a:spcPts val="0"/>
              </a:spcBef>
              <a:spcAft>
                <a:spcPts val="0"/>
              </a:spcAft>
              <a:buClr>
                <a:schemeClr val="dk1"/>
              </a:buClr>
              <a:buSzPts val="1100"/>
              <a:buFont typeface="Arial"/>
              <a:buNone/>
            </a:pPr>
            <a:r>
              <a:rPr lang="en" sz="1000"/>
              <a:t>    #Heapify-down the new first element</a:t>
            </a:r>
            <a:endParaRPr sz="1000"/>
          </a:p>
          <a:p>
            <a:pPr indent="0" lvl="0" marL="0" rtl="0" algn="l">
              <a:spcBef>
                <a:spcPts val="0"/>
              </a:spcBef>
              <a:spcAft>
                <a:spcPts val="0"/>
              </a:spcAft>
              <a:buClr>
                <a:schemeClr val="dk1"/>
              </a:buClr>
              <a:buSzPts val="1100"/>
              <a:buFont typeface="Arial"/>
              <a:buNone/>
            </a:pPr>
            <a:r>
              <a:rPr lang="en" sz="1000"/>
              <a:t>    maxvalue = self.A[self.size]</a:t>
            </a:r>
            <a:endParaRPr sz="1000"/>
          </a:p>
          <a:p>
            <a:pPr indent="0" lvl="0" marL="0" rtl="0" algn="l">
              <a:spcBef>
                <a:spcPts val="0"/>
              </a:spcBef>
              <a:spcAft>
                <a:spcPts val="0"/>
              </a:spcAft>
              <a:buClr>
                <a:schemeClr val="dk1"/>
              </a:buClr>
              <a:buSzPts val="1100"/>
              <a:buFont typeface="Arial"/>
              <a:buNone/>
            </a:pPr>
            <a:r>
              <a:rPr lang="en" sz="1000"/>
              <a:t>    self.size -= 1</a:t>
            </a:r>
            <a:endParaRPr sz="1000"/>
          </a:p>
          <a:p>
            <a:pPr indent="0" lvl="0" marL="0" rtl="0" algn="l">
              <a:spcBef>
                <a:spcPts val="0"/>
              </a:spcBef>
              <a:spcAft>
                <a:spcPts val="0"/>
              </a:spcAft>
              <a:buClr>
                <a:schemeClr val="dk1"/>
              </a:buClr>
              <a:buSzPts val="1100"/>
              <a:buFont typeface="Arial"/>
              <a:buNone/>
            </a:pPr>
            <a:r>
              <a:rPr lang="en" sz="1000"/>
              <a:t>    self.sink(1)</a:t>
            </a:r>
            <a:endParaRPr sz="1000"/>
          </a:p>
          <a:p>
            <a:pPr indent="0" lvl="0" marL="0" rtl="0" algn="l">
              <a:spcBef>
                <a:spcPts val="0"/>
              </a:spcBef>
              <a:spcAft>
                <a:spcPts val="0"/>
              </a:spcAft>
              <a:buClr>
                <a:schemeClr val="dk1"/>
              </a:buClr>
              <a:buSzPts val="1100"/>
              <a:buFont typeface="Arial"/>
              <a:buNone/>
            </a:pPr>
            <a:r>
              <a:rPr lang="en" sz="1000"/>
              <a:t>    return maxvalue</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buildheap(self,array):</a:t>
            </a:r>
            <a:endParaRPr sz="1000"/>
          </a:p>
          <a:p>
            <a:pPr indent="0" lvl="0" marL="0" rtl="0" algn="l">
              <a:spcBef>
                <a:spcPts val="0"/>
              </a:spcBef>
              <a:spcAft>
                <a:spcPts val="0"/>
              </a:spcAft>
              <a:buClr>
                <a:schemeClr val="dk1"/>
              </a:buClr>
              <a:buSzPts val="1100"/>
              <a:buFont typeface="Arial"/>
              <a:buNone/>
            </a:pPr>
            <a:r>
              <a:rPr lang="en" sz="1000"/>
              <a:t>    if self.size != 0:</a:t>
            </a:r>
            <a:endParaRPr sz="1000"/>
          </a:p>
          <a:p>
            <a:pPr indent="0" lvl="0" marL="0" rtl="0" algn="l">
              <a:spcBef>
                <a:spcPts val="0"/>
              </a:spcBef>
              <a:spcAft>
                <a:spcPts val="0"/>
              </a:spcAft>
              <a:buClr>
                <a:schemeClr val="dk1"/>
              </a:buClr>
              <a:buSzPts val="1100"/>
              <a:buFont typeface="Arial"/>
              <a:buNone/>
            </a:pPr>
            <a:r>
              <a:rPr lang="en" sz="1000"/>
              <a:t>      return</a:t>
            </a:r>
            <a:endParaRPr sz="1000"/>
          </a:p>
          <a:p>
            <a:pPr indent="0" lvl="0" marL="0" rtl="0" algn="l">
              <a:spcBef>
                <a:spcPts val="0"/>
              </a:spcBef>
              <a:spcAft>
                <a:spcPts val="0"/>
              </a:spcAft>
              <a:buClr>
                <a:schemeClr val="dk1"/>
              </a:buClr>
              <a:buSzPts val="1100"/>
              <a:buFont typeface="Arial"/>
              <a:buNone/>
            </a:pPr>
            <a:r>
              <a:rPr lang="en" sz="1000"/>
              <a:t>    self.A.extend(array)</a:t>
            </a:r>
            <a:endParaRPr sz="1000"/>
          </a:p>
          <a:p>
            <a:pPr indent="0" lvl="0" marL="0" rtl="0" algn="l">
              <a:spcBef>
                <a:spcPts val="0"/>
              </a:spcBef>
              <a:spcAft>
                <a:spcPts val="0"/>
              </a:spcAft>
              <a:buClr>
                <a:schemeClr val="dk1"/>
              </a:buClr>
              <a:buSzPts val="1100"/>
              <a:buFont typeface="Arial"/>
              <a:buNone/>
            </a:pPr>
            <a:r>
              <a:rPr lang="en" sz="1000"/>
              <a:t>    print len(self.A)</a:t>
            </a:r>
            <a:endParaRPr sz="1000"/>
          </a:p>
          <a:p>
            <a:pPr indent="0" lvl="0" marL="0" rtl="0" algn="l">
              <a:spcBef>
                <a:spcPts val="0"/>
              </a:spcBef>
              <a:spcAft>
                <a:spcPts val="0"/>
              </a:spcAft>
              <a:buClr>
                <a:schemeClr val="dk1"/>
              </a:buClr>
              <a:buSzPts val="1100"/>
              <a:buFont typeface="Arial"/>
              <a:buNone/>
            </a:pPr>
            <a:r>
              <a:rPr lang="en" sz="1000"/>
              <a:t>    self.size = len(self.A) - 1</a:t>
            </a:r>
            <a:endParaRPr sz="1000"/>
          </a:p>
          <a:p>
            <a:pPr indent="0" lvl="0" marL="0" rtl="0" algn="l">
              <a:spcBef>
                <a:spcPts val="0"/>
              </a:spcBef>
              <a:spcAft>
                <a:spcPts val="0"/>
              </a:spcAft>
              <a:buClr>
                <a:schemeClr val="dk1"/>
              </a:buClr>
              <a:buSzPts val="1100"/>
              <a:buFont typeface="Arial"/>
              <a:buNone/>
            </a:pPr>
            <a:r>
              <a:rPr lang="en" sz="1000"/>
              <a:t>    for i in range(self.size,0,-1):</a:t>
            </a:r>
            <a:endParaRPr sz="1000"/>
          </a:p>
          <a:p>
            <a:pPr indent="0" lvl="0" marL="0" rtl="0" algn="l">
              <a:spcBef>
                <a:spcPts val="0"/>
              </a:spcBef>
              <a:spcAft>
                <a:spcPts val="0"/>
              </a:spcAft>
              <a:buClr>
                <a:schemeClr val="dk1"/>
              </a:buClr>
              <a:buSzPts val="1100"/>
              <a:buFont typeface="Arial"/>
              <a:buNone/>
            </a:pPr>
            <a:r>
              <a:rPr lang="en" sz="1000"/>
              <a:t>      self.sink(i)</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  def heapsort(self):</a:t>
            </a:r>
            <a:endParaRPr sz="1000"/>
          </a:p>
          <a:p>
            <a:pPr indent="0" lvl="0" marL="0" rtl="0" algn="l">
              <a:spcBef>
                <a:spcPts val="0"/>
              </a:spcBef>
              <a:spcAft>
                <a:spcPts val="0"/>
              </a:spcAft>
              <a:buClr>
                <a:schemeClr val="dk1"/>
              </a:buClr>
              <a:buSzPts val="1100"/>
              <a:buFont typeface="Arial"/>
              <a:buNone/>
            </a:pPr>
            <a:r>
              <a:rPr lang="en" sz="1000"/>
              <a:t>    if self.size == 0:</a:t>
            </a:r>
            <a:endParaRPr sz="1000"/>
          </a:p>
          <a:p>
            <a:pPr indent="0" lvl="0" marL="0" rtl="0" algn="l">
              <a:spcBef>
                <a:spcPts val="0"/>
              </a:spcBef>
              <a:spcAft>
                <a:spcPts val="0"/>
              </a:spcAft>
              <a:buClr>
                <a:schemeClr val="dk1"/>
              </a:buClr>
              <a:buSzPts val="1100"/>
              <a:buFont typeface="Arial"/>
              <a:buNone/>
            </a:pPr>
            <a:r>
              <a:rPr lang="en" sz="1000"/>
              <a:t>      return</a:t>
            </a:r>
            <a:endParaRPr sz="1000"/>
          </a:p>
          <a:p>
            <a:pPr indent="0" lvl="0" marL="0" rtl="0" algn="l">
              <a:spcBef>
                <a:spcPts val="0"/>
              </a:spcBef>
              <a:spcAft>
                <a:spcPts val="0"/>
              </a:spcAft>
              <a:buClr>
                <a:schemeClr val="dk1"/>
              </a:buClr>
              <a:buSzPts val="1100"/>
              <a:buFont typeface="Arial"/>
              <a:buNone/>
            </a:pPr>
            <a:r>
              <a:rPr lang="en" sz="1000"/>
              <a:t>    numelements = self.size</a:t>
            </a:r>
            <a:endParaRPr sz="1000"/>
          </a:p>
          <a:p>
            <a:pPr indent="0" lvl="0" marL="0" rtl="0" algn="l">
              <a:spcBef>
                <a:spcPts val="0"/>
              </a:spcBef>
              <a:spcAft>
                <a:spcPts val="0"/>
              </a:spcAft>
              <a:buClr>
                <a:schemeClr val="dk1"/>
              </a:buClr>
              <a:buSzPts val="1100"/>
              <a:buFont typeface="Arial"/>
              <a:buNone/>
            </a:pPr>
            <a:r>
              <a:rPr lang="en" sz="1000"/>
              <a:t>    for i in range(numelements): #Do as many deletions as number of elements</a:t>
            </a:r>
            <a:endParaRPr sz="1000"/>
          </a:p>
          <a:p>
            <a:pPr indent="0" lvl="0" marL="0" rtl="0" algn="l">
              <a:spcBef>
                <a:spcPts val="0"/>
              </a:spcBef>
              <a:spcAft>
                <a:spcPts val="0"/>
              </a:spcAft>
              <a:buClr>
                <a:schemeClr val="dk1"/>
              </a:buClr>
              <a:buSzPts val="1100"/>
              <a:buFont typeface="Arial"/>
              <a:buNone/>
            </a:pPr>
            <a:r>
              <a:rPr lang="en" sz="1000"/>
              <a:t>      self.extractmax()</a:t>
            </a:r>
            <a:endParaRPr sz="1000"/>
          </a:p>
          <a:p>
            <a:pPr indent="0" lvl="0" marL="0" rtl="0" algn="l">
              <a:spcBef>
                <a:spcPts val="0"/>
              </a:spcBef>
              <a:spcAft>
                <a:spcPts val="0"/>
              </a:spcAft>
              <a:buClr>
                <a:schemeClr val="dk1"/>
              </a:buClr>
              <a:buSzPts val="1100"/>
              <a:buFont typeface="Arial"/>
              <a:buNone/>
            </a:pPr>
            <a:r>
              <a:rPr lang="en" sz="1000"/>
              <a:t>    return self.A[1:numelements+1]</a:t>
            </a:r>
            <a:endParaRPr sz="1000"/>
          </a:p>
          <a:p>
            <a:pPr indent="0" lvl="0" marL="0" rtl="0" algn="l">
              <a:spcBef>
                <a:spcPts val="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2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if we want to search for an element in a binary heap?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5"/>
          <p:cNvPicPr preferRelativeResize="0"/>
          <p:nvPr/>
        </p:nvPicPr>
        <p:blipFill>
          <a:blip r:embed="rId3">
            <a:alphaModFix/>
          </a:blip>
          <a:stretch>
            <a:fillRect/>
          </a:stretch>
        </p:blipFill>
        <p:spPr>
          <a:xfrm>
            <a:off x="1610222" y="0"/>
            <a:ext cx="5923557" cy="51435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Lower bound on worst-case complexity of sorting</a:t>
            </a:r>
            <a:endParaRPr/>
          </a:p>
        </p:txBody>
      </p:sp>
      <p:sp>
        <p:nvSpPr>
          <p:cNvPr id="1450" name="Google Shape;1450;p2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the algorithms we have seen use comparison operations. </a:t>
            </a:r>
            <a:endParaRPr/>
          </a:p>
          <a:p>
            <a:pPr indent="0" lvl="0" marL="0" rtl="0" algn="l">
              <a:spcBef>
                <a:spcPts val="1600"/>
              </a:spcBef>
              <a:spcAft>
                <a:spcPts val="0"/>
              </a:spcAft>
              <a:buNone/>
            </a:pPr>
            <a:r>
              <a:rPr lang="en"/>
              <a:t>If we can get a lower bound on just comparison operations, that would also be a lower bound on the entire algorithm. </a:t>
            </a:r>
            <a:endParaRPr/>
          </a:p>
          <a:p>
            <a:pPr indent="0" lvl="0" marL="0" rtl="0" algn="l">
              <a:spcBef>
                <a:spcPts val="1600"/>
              </a:spcBef>
              <a:spcAft>
                <a:spcPts val="0"/>
              </a:spcAft>
              <a:buNone/>
            </a:pPr>
            <a:r>
              <a:rPr lang="en"/>
              <a:t>Construct a decision tree for visualising the execution of a sorting algorithm. </a:t>
            </a:r>
            <a:br>
              <a:rPr lang="en"/>
            </a:br>
            <a:r>
              <a:rPr lang="en"/>
              <a:t>- Internal nodes are comparisons, which yield a binary yes/no decision</a:t>
            </a:r>
            <a:br>
              <a:rPr lang="en"/>
            </a:br>
            <a:r>
              <a:rPr lang="en"/>
              <a:t>- Leaf nodes represent the found answers</a:t>
            </a:r>
            <a:br>
              <a:rPr lang="en"/>
            </a:br>
            <a:r>
              <a:rPr lang="en"/>
              <a:t>- The execution of an algorithm represented by a path from root to leaf</a:t>
            </a:r>
            <a:br>
              <a:rPr lang="en"/>
            </a:br>
            <a:r>
              <a:rPr lang="en"/>
              <a:t>- The path length is the running time. </a:t>
            </a:r>
            <a:br>
              <a:rPr lang="en"/>
            </a:br>
            <a:r>
              <a:rPr lang="en"/>
              <a:t>- Height of the tree is the worst-case running time </a:t>
            </a:r>
            <a:endParaRPr/>
          </a:p>
          <a:p>
            <a:pPr indent="0" lvl="0" marL="0" rtl="0" algn="l">
              <a:spcBef>
                <a:spcPts val="1600"/>
              </a:spcBef>
              <a:spcAft>
                <a:spcPts val="160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pic>
        <p:nvPicPr>
          <p:cNvPr id="1455" name="Google Shape;1455;p243"/>
          <p:cNvPicPr preferRelativeResize="0"/>
          <p:nvPr/>
        </p:nvPicPr>
        <p:blipFill>
          <a:blip r:embed="rId3">
            <a:alphaModFix/>
          </a:blip>
          <a:stretch>
            <a:fillRect/>
          </a:stretch>
        </p:blipFill>
        <p:spPr>
          <a:xfrm>
            <a:off x="152400" y="152400"/>
            <a:ext cx="7057911" cy="4838701"/>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2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Comparison-based sorting: Worst-case Ω(n log n)</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an array with many entries of ‘small’ values</a:t>
            </a:r>
            <a:endParaRPr/>
          </a:p>
        </p:txBody>
      </p:sp>
      <p:sp>
        <p:nvSpPr>
          <p:cNvPr id="1466" name="Google Shape;1466;p2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are given an array of student objects. Each student has an integer-valued age field that is to be treated as a key. Rearrange the elements of the array so that the ages appear in sorted order. </a:t>
            </a:r>
            <a:endParaRPr/>
          </a:p>
        </p:txBody>
      </p:sp>
      <p:pic>
        <p:nvPicPr>
          <p:cNvPr id="1467" name="Google Shape;1467;p245"/>
          <p:cNvPicPr preferRelativeResize="0"/>
          <p:nvPr/>
        </p:nvPicPr>
        <p:blipFill>
          <a:blip r:embed="rId3">
            <a:alphaModFix/>
          </a:blip>
          <a:stretch>
            <a:fillRect/>
          </a:stretch>
        </p:blipFill>
        <p:spPr>
          <a:xfrm>
            <a:off x="2028825" y="3119438"/>
            <a:ext cx="5086350" cy="88582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246"/>
          <p:cNvSpPr txBox="1"/>
          <p:nvPr>
            <p:ph type="title"/>
          </p:nvPr>
        </p:nvSpPr>
        <p:spPr>
          <a:xfrm>
            <a:off x="311700" y="445025"/>
            <a:ext cx="869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count how many students of each age there are!</a:t>
            </a:r>
            <a:endParaRPr/>
          </a:p>
        </p:txBody>
      </p:sp>
      <p:sp>
        <p:nvSpPr>
          <p:cNvPr id="1473" name="Google Shape;1473;p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4" name="Google Shape;1474;p246"/>
          <p:cNvPicPr preferRelativeResize="0"/>
          <p:nvPr/>
        </p:nvPicPr>
        <p:blipFill>
          <a:blip r:embed="rId3">
            <a:alphaModFix/>
          </a:blip>
          <a:stretch>
            <a:fillRect/>
          </a:stretch>
        </p:blipFill>
        <p:spPr>
          <a:xfrm>
            <a:off x="414338" y="1066800"/>
            <a:ext cx="8315325" cy="30099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pic>
        <p:nvPicPr>
          <p:cNvPr id="1479" name="Google Shape;1479;p247"/>
          <p:cNvPicPr preferRelativeResize="0"/>
          <p:nvPr/>
        </p:nvPicPr>
        <p:blipFill>
          <a:blip r:embed="rId3">
            <a:alphaModFix/>
          </a:blip>
          <a:stretch>
            <a:fillRect/>
          </a:stretch>
        </p:blipFill>
        <p:spPr>
          <a:xfrm>
            <a:off x="152400" y="152400"/>
            <a:ext cx="8458200" cy="4419600"/>
          </a:xfrm>
          <a:prstGeom prst="rect">
            <a:avLst/>
          </a:prstGeom>
          <a:noFill/>
          <a:ln>
            <a:noFill/>
          </a:ln>
        </p:spPr>
      </p:pic>
      <p:pic>
        <p:nvPicPr>
          <p:cNvPr id="1480" name="Google Shape;1480;p247"/>
          <p:cNvPicPr preferRelativeResize="0"/>
          <p:nvPr/>
        </p:nvPicPr>
        <p:blipFill>
          <a:blip r:embed="rId4">
            <a:alphaModFix/>
          </a:blip>
          <a:stretch>
            <a:fillRect/>
          </a:stretch>
        </p:blipFill>
        <p:spPr>
          <a:xfrm>
            <a:off x="0" y="3409852"/>
            <a:ext cx="9144000" cy="1733645"/>
          </a:xfrm>
          <a:prstGeom prst="rect">
            <a:avLst/>
          </a:prstGeom>
          <a:noFill/>
          <a:ln>
            <a:noFill/>
          </a:ln>
        </p:spPr>
      </p:pic>
      <p:pic>
        <p:nvPicPr>
          <p:cNvPr id="1481" name="Google Shape;1481;p247"/>
          <p:cNvPicPr preferRelativeResize="0"/>
          <p:nvPr/>
        </p:nvPicPr>
        <p:blipFill>
          <a:blip r:embed="rId5">
            <a:alphaModFix/>
          </a:blip>
          <a:stretch>
            <a:fillRect/>
          </a:stretch>
        </p:blipFill>
        <p:spPr>
          <a:xfrm>
            <a:off x="620625" y="1556850"/>
            <a:ext cx="8039100" cy="87630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 = ?</a:t>
            </a:r>
            <a:endParaRPr/>
          </a:p>
        </p:txBody>
      </p:sp>
      <p:sp>
        <p:nvSpPr>
          <p:cNvPr id="1487" name="Google Shape;1487;p2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there are n integers in the range {0,1,2...,k-1}</a:t>
            </a:r>
            <a:endParaRPr/>
          </a:p>
          <a:p>
            <a:pPr indent="0" lvl="0" marL="0" rtl="0" algn="l">
              <a:spcBef>
                <a:spcPts val="1600"/>
              </a:spcBef>
              <a:spcAft>
                <a:spcPts val="0"/>
              </a:spcAft>
              <a:buNone/>
            </a:pPr>
            <a:r>
              <a:rPr lang="en"/>
              <a:t>How much extra space is needed?</a:t>
            </a:r>
            <a:endParaRPr/>
          </a:p>
          <a:p>
            <a:pPr indent="0" lvl="0" marL="0" rtl="0" algn="l">
              <a:spcBef>
                <a:spcPts val="1600"/>
              </a:spcBef>
              <a:spcAft>
                <a:spcPts val="0"/>
              </a:spcAft>
              <a:buNone/>
            </a:pPr>
            <a:r>
              <a:rPr lang="en"/>
              <a:t>What if we want to keep the sort stable?</a:t>
            </a:r>
            <a:endParaRPr/>
          </a:p>
          <a:p>
            <a:pPr indent="0" lvl="0" marL="0" rtl="0" algn="l">
              <a:spcBef>
                <a:spcPts val="1600"/>
              </a:spcBef>
              <a:spcAft>
                <a:spcPts val="1600"/>
              </a:spcAft>
              <a:buNone/>
            </a:pPr>
            <a:r>
              <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Radix Sort</a:t>
            </a:r>
            <a:endParaRPr/>
          </a:p>
        </p:txBody>
      </p:sp>
      <p:sp>
        <p:nvSpPr>
          <p:cNvPr id="1493" name="Google Shape;1493;p2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t>
            </a:r>
            <a:r>
              <a:rPr lang="en"/>
              <a:t> integers, d digits, in some base (base-10 in the example)</a:t>
            </a:r>
            <a:endParaRPr/>
          </a:p>
        </p:txBody>
      </p:sp>
      <p:pic>
        <p:nvPicPr>
          <p:cNvPr id="1494" name="Google Shape;1494;p249"/>
          <p:cNvPicPr preferRelativeResize="0"/>
          <p:nvPr/>
        </p:nvPicPr>
        <p:blipFill>
          <a:blip r:embed="rId3">
            <a:alphaModFix/>
          </a:blip>
          <a:stretch>
            <a:fillRect/>
          </a:stretch>
        </p:blipFill>
        <p:spPr>
          <a:xfrm>
            <a:off x="552450" y="2133600"/>
            <a:ext cx="8039100" cy="87630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pic>
        <p:nvPicPr>
          <p:cNvPr id="1499" name="Google Shape;1499;p250"/>
          <p:cNvPicPr preferRelativeResize="0"/>
          <p:nvPr/>
        </p:nvPicPr>
        <p:blipFill>
          <a:blip r:embed="rId3">
            <a:alphaModFix/>
          </a:blip>
          <a:stretch>
            <a:fillRect/>
          </a:stretch>
        </p:blipFill>
        <p:spPr>
          <a:xfrm>
            <a:off x="152400" y="152400"/>
            <a:ext cx="6694143" cy="4838701"/>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pic>
        <p:nvPicPr>
          <p:cNvPr id="1504" name="Google Shape;1504;p251"/>
          <p:cNvPicPr preferRelativeResize="0"/>
          <p:nvPr/>
        </p:nvPicPr>
        <p:blipFill>
          <a:blip r:embed="rId3">
            <a:alphaModFix/>
          </a:blip>
          <a:stretch>
            <a:fillRect/>
          </a:stretch>
        </p:blipFill>
        <p:spPr>
          <a:xfrm>
            <a:off x="152400" y="152400"/>
            <a:ext cx="7083857"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basic operations in sorting algorithms</a:t>
            </a:r>
            <a:endParaRPr/>
          </a:p>
        </p:txBody>
      </p:sp>
      <p:sp>
        <p:nvSpPr>
          <p:cNvPr id="203" name="Google Shape;20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would dominate the running time. </a:t>
            </a:r>
            <a:endParaRPr/>
          </a:p>
          <a:p>
            <a:pPr indent="0" lvl="0" marL="0" rtl="0" algn="l">
              <a:spcBef>
                <a:spcPts val="1600"/>
              </a:spcBef>
              <a:spcAft>
                <a:spcPts val="0"/>
              </a:spcAft>
              <a:buNone/>
            </a:pPr>
            <a:r>
              <a:rPr lang="en"/>
              <a:t>Comparison:  </a:t>
            </a:r>
            <a:r>
              <a:rPr lang="en">
                <a:solidFill>
                  <a:schemeClr val="dk1"/>
                </a:solidFill>
                <a:latin typeface="Courier New"/>
                <a:ea typeface="Courier New"/>
                <a:cs typeface="Courier New"/>
                <a:sym typeface="Courier New"/>
              </a:rPr>
              <a:t>if a[inner] &lt; a[min]:</a:t>
            </a:r>
            <a:endParaRPr/>
          </a:p>
          <a:p>
            <a:pPr indent="0" lvl="0" marL="0" rtl="0" algn="l">
              <a:spcBef>
                <a:spcPts val="1600"/>
              </a:spcBef>
              <a:spcAft>
                <a:spcPts val="0"/>
              </a:spcAft>
              <a:buNone/>
            </a:pPr>
            <a:r>
              <a:rPr lang="en"/>
              <a:t>Exchange/Swap: </a:t>
            </a:r>
            <a:r>
              <a:rPr lang="en">
                <a:solidFill>
                  <a:schemeClr val="dk1"/>
                </a:solidFill>
                <a:latin typeface="Courier New"/>
                <a:ea typeface="Courier New"/>
                <a:cs typeface="Courier New"/>
                <a:sym typeface="Courier New"/>
              </a:rPr>
              <a:t>(a[i],a[min]) = (a[min],a[i])</a:t>
            </a:r>
            <a:endParaRPr>
              <a:solidFill>
                <a:schemeClr val="dk1"/>
              </a:solidFill>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pic>
        <p:nvPicPr>
          <p:cNvPr id="1509" name="Google Shape;1509;p252"/>
          <p:cNvPicPr preferRelativeResize="0"/>
          <p:nvPr/>
        </p:nvPicPr>
        <p:blipFill>
          <a:blip r:embed="rId3">
            <a:alphaModFix/>
          </a:blip>
          <a:stretch>
            <a:fillRect/>
          </a:stretch>
        </p:blipFill>
        <p:spPr>
          <a:xfrm>
            <a:off x="152400" y="152400"/>
            <a:ext cx="6715782" cy="483870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pic>
        <p:nvPicPr>
          <p:cNvPr id="1514" name="Google Shape;1514;p253"/>
          <p:cNvPicPr preferRelativeResize="0"/>
          <p:nvPr/>
        </p:nvPicPr>
        <p:blipFill>
          <a:blip r:embed="rId3">
            <a:alphaModFix/>
          </a:blip>
          <a:stretch>
            <a:fillRect/>
          </a:stretch>
        </p:blipFill>
        <p:spPr>
          <a:xfrm>
            <a:off x="152400" y="152400"/>
            <a:ext cx="7212114" cy="4838701"/>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pic>
        <p:nvPicPr>
          <p:cNvPr id="1519" name="Google Shape;1519;p254"/>
          <p:cNvPicPr preferRelativeResize="0"/>
          <p:nvPr/>
        </p:nvPicPr>
        <p:blipFill>
          <a:blip r:embed="rId3">
            <a:alphaModFix/>
          </a:blip>
          <a:stretch>
            <a:fillRect/>
          </a:stretch>
        </p:blipFill>
        <p:spPr>
          <a:xfrm>
            <a:off x="152400" y="152400"/>
            <a:ext cx="5948375" cy="48387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pic>
        <p:nvPicPr>
          <p:cNvPr id="1524" name="Google Shape;1524;p255"/>
          <p:cNvPicPr preferRelativeResize="0"/>
          <p:nvPr/>
        </p:nvPicPr>
        <p:blipFill>
          <a:blip r:embed="rId3">
            <a:alphaModFix/>
          </a:blip>
          <a:stretch>
            <a:fillRect/>
          </a:stretch>
        </p:blipFill>
        <p:spPr>
          <a:xfrm>
            <a:off x="152400" y="152400"/>
            <a:ext cx="7285767" cy="48387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pic>
        <p:nvPicPr>
          <p:cNvPr id="1529" name="Google Shape;1529;p256"/>
          <p:cNvPicPr preferRelativeResize="0"/>
          <p:nvPr/>
        </p:nvPicPr>
        <p:blipFill>
          <a:blip r:embed="rId3">
            <a:alphaModFix/>
          </a:blip>
          <a:stretch>
            <a:fillRect/>
          </a:stretch>
        </p:blipFill>
        <p:spPr>
          <a:xfrm>
            <a:off x="152400" y="152400"/>
            <a:ext cx="6763093" cy="48387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pic>
        <p:nvPicPr>
          <p:cNvPr id="1534" name="Google Shape;1534;p257"/>
          <p:cNvPicPr preferRelativeResize="0"/>
          <p:nvPr/>
        </p:nvPicPr>
        <p:blipFill>
          <a:blip r:embed="rId3">
            <a:alphaModFix/>
          </a:blip>
          <a:stretch>
            <a:fillRect/>
          </a:stretch>
        </p:blipFill>
        <p:spPr>
          <a:xfrm>
            <a:off x="152400" y="152400"/>
            <a:ext cx="6742212" cy="48387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pic>
        <p:nvPicPr>
          <p:cNvPr id="1539" name="Google Shape;1539;p258"/>
          <p:cNvPicPr preferRelativeResize="0"/>
          <p:nvPr/>
        </p:nvPicPr>
        <p:blipFill>
          <a:blip r:embed="rId3">
            <a:alphaModFix/>
          </a:blip>
          <a:stretch>
            <a:fillRect/>
          </a:stretch>
        </p:blipFill>
        <p:spPr>
          <a:xfrm>
            <a:off x="152400" y="152400"/>
            <a:ext cx="8516825" cy="48387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pic>
        <p:nvPicPr>
          <p:cNvPr id="1544" name="Google Shape;1544;p259"/>
          <p:cNvPicPr preferRelativeResize="0"/>
          <p:nvPr/>
        </p:nvPicPr>
        <p:blipFill>
          <a:blip r:embed="rId3">
            <a:alphaModFix/>
          </a:blip>
          <a:stretch>
            <a:fillRect/>
          </a:stretch>
        </p:blipFill>
        <p:spPr>
          <a:xfrm>
            <a:off x="152400" y="152400"/>
            <a:ext cx="7143220" cy="48387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bubble sort is the wrong way to go”</a:t>
            </a:r>
            <a:endParaRPr/>
          </a:p>
        </p:txBody>
      </p:sp>
      <p:pic>
        <p:nvPicPr>
          <p:cNvPr id="1550" name="Google Shape;1550;p260"/>
          <p:cNvPicPr preferRelativeResize="0"/>
          <p:nvPr/>
        </p:nvPicPr>
        <p:blipFill>
          <a:blip r:embed="rId3">
            <a:alphaModFix/>
          </a:blip>
          <a:stretch>
            <a:fillRect/>
          </a:stretch>
        </p:blipFill>
        <p:spPr>
          <a:xfrm>
            <a:off x="1231225" y="1270775"/>
            <a:ext cx="5715000" cy="333375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pic>
        <p:nvPicPr>
          <p:cNvPr id="1555" name="Google Shape;1555;p261"/>
          <p:cNvPicPr preferRelativeResize="0"/>
          <p:nvPr/>
        </p:nvPicPr>
        <p:blipFill>
          <a:blip r:embed="rId3">
            <a:alphaModFix/>
          </a:blip>
          <a:stretch>
            <a:fillRect/>
          </a:stretch>
        </p:blipFill>
        <p:spPr>
          <a:xfrm>
            <a:off x="0" y="-31862"/>
            <a:ext cx="6534150" cy="962025"/>
          </a:xfrm>
          <a:prstGeom prst="rect">
            <a:avLst/>
          </a:prstGeom>
          <a:noFill/>
          <a:ln>
            <a:noFill/>
          </a:ln>
        </p:spPr>
      </p:pic>
      <p:pic>
        <p:nvPicPr>
          <p:cNvPr id="1556" name="Google Shape;1556;p261"/>
          <p:cNvPicPr preferRelativeResize="0"/>
          <p:nvPr/>
        </p:nvPicPr>
        <p:blipFill>
          <a:blip r:embed="rId4">
            <a:alphaModFix/>
          </a:blip>
          <a:stretch>
            <a:fillRect/>
          </a:stretch>
        </p:blipFill>
        <p:spPr>
          <a:xfrm>
            <a:off x="4203975" y="590650"/>
            <a:ext cx="4940025" cy="4296950"/>
          </a:xfrm>
          <a:prstGeom prst="rect">
            <a:avLst/>
          </a:prstGeom>
          <a:noFill/>
          <a:ln>
            <a:noFill/>
          </a:ln>
        </p:spPr>
      </p:pic>
      <p:sp>
        <p:nvSpPr>
          <p:cNvPr id="1557" name="Google Shape;1557;p261"/>
          <p:cNvSpPr txBox="1"/>
          <p:nvPr/>
        </p:nvSpPr>
        <p:spPr>
          <a:xfrm>
            <a:off x="381000" y="838200"/>
            <a:ext cx="30000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https://www.quora.com/What-is-the-most-efficient-way-to-sort-a-million-32-bit-integers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7"/>
          <p:cNvPicPr preferRelativeResize="0"/>
          <p:nvPr/>
        </p:nvPicPr>
        <p:blipFill>
          <a:blip r:embed="rId3">
            <a:alphaModFix/>
          </a:blip>
          <a:stretch>
            <a:fillRect/>
          </a:stretch>
        </p:blipFill>
        <p:spPr>
          <a:xfrm>
            <a:off x="819670" y="0"/>
            <a:ext cx="7504659" cy="5143499"/>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sp>
        <p:nvSpPr>
          <p:cNvPr id="1562" name="Google Shape;1562;p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2"/>
          <p:cNvSpPr txBox="1"/>
          <p:nvPr>
            <p:ph idx="1" type="body"/>
          </p:nvPr>
        </p:nvSpPr>
        <p:spPr>
          <a:xfrm>
            <a:off x="311700" y="1152475"/>
            <a:ext cx="184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COW</a:t>
            </a:r>
            <a:br>
              <a:rPr lang="en"/>
            </a:br>
            <a:r>
              <a:rPr lang="en"/>
              <a:t>DOG</a:t>
            </a:r>
            <a:br>
              <a:rPr lang="en"/>
            </a:br>
            <a:r>
              <a:rPr lang="en"/>
              <a:t>SEA</a:t>
            </a:r>
            <a:br>
              <a:rPr lang="en"/>
            </a:br>
            <a:r>
              <a:rPr lang="en"/>
              <a:t>RUG</a:t>
            </a:r>
            <a:br>
              <a:rPr lang="en"/>
            </a:br>
            <a:r>
              <a:rPr lang="en"/>
              <a:t>ROW</a:t>
            </a:r>
            <a:br>
              <a:rPr lang="en"/>
            </a:br>
            <a:r>
              <a:rPr lang="en"/>
              <a:t>MOB</a:t>
            </a:r>
            <a:br>
              <a:rPr lang="en"/>
            </a:br>
            <a:r>
              <a:rPr lang="en"/>
              <a:t>BOX</a:t>
            </a:r>
            <a:br>
              <a:rPr lang="en"/>
            </a:br>
            <a:r>
              <a:rPr lang="en"/>
              <a:t>TAB</a:t>
            </a:r>
            <a:br>
              <a:rPr lang="en"/>
            </a:br>
            <a:endParaRPr/>
          </a:p>
        </p:txBody>
      </p:sp>
      <p:sp>
        <p:nvSpPr>
          <p:cNvPr id="1564" name="Google Shape;1564;p262"/>
          <p:cNvSpPr txBox="1"/>
          <p:nvPr>
            <p:ph idx="1" type="body"/>
          </p:nvPr>
        </p:nvSpPr>
        <p:spPr>
          <a:xfrm>
            <a:off x="1911900" y="1152475"/>
            <a:ext cx="184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BAR</a:t>
            </a:r>
            <a:br>
              <a:rPr lang="en"/>
            </a:br>
            <a:r>
              <a:rPr lang="en"/>
              <a:t>EAR</a:t>
            </a:r>
            <a:br>
              <a:rPr lang="en"/>
            </a:br>
            <a:r>
              <a:rPr lang="en"/>
              <a:t>TAR</a:t>
            </a:r>
            <a:br>
              <a:rPr lang="en"/>
            </a:br>
            <a:r>
              <a:rPr lang="en"/>
              <a:t>DIG</a:t>
            </a:r>
            <a:br>
              <a:rPr lang="en"/>
            </a:br>
            <a:r>
              <a:rPr lang="en"/>
              <a:t>BIG</a:t>
            </a:r>
            <a:br>
              <a:rPr lang="en"/>
            </a:br>
            <a:r>
              <a:rPr lang="en"/>
              <a:t>TEA</a:t>
            </a:r>
            <a:br>
              <a:rPr lang="en"/>
            </a:br>
            <a:r>
              <a:rPr lang="en"/>
              <a:t>NOW</a:t>
            </a:r>
            <a:br>
              <a:rPr lang="en"/>
            </a:br>
            <a:r>
              <a:rPr lang="en"/>
              <a:t>FOX</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Bucket Sort</a:t>
            </a:r>
            <a:endParaRPr/>
          </a:p>
        </p:txBody>
      </p:sp>
      <p:sp>
        <p:nvSpPr>
          <p:cNvPr id="1570" name="Google Shape;1570;p2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Divides the entire range of values into a set of buckets. </a:t>
            </a:r>
            <a:endParaRPr/>
          </a:p>
          <a:p>
            <a:pPr indent="0" lvl="0" marL="0" rtl="0" algn="l">
              <a:spcBef>
                <a:spcPts val="1600"/>
              </a:spcBef>
              <a:spcAft>
                <a:spcPts val="0"/>
              </a:spcAft>
              <a:buNone/>
            </a:pPr>
            <a:r>
              <a:rPr lang="en"/>
              <a:t>Generalization of Counting Sort (where bucket size = 1)</a:t>
            </a:r>
            <a:endParaRPr/>
          </a:p>
          <a:p>
            <a:pPr indent="0" lvl="0" marL="0" rtl="0" algn="l">
              <a:spcBef>
                <a:spcPts val="1600"/>
              </a:spcBef>
              <a:spcAft>
                <a:spcPts val="0"/>
              </a:spcAft>
              <a:buNone/>
            </a:pPr>
            <a:r>
              <a:rPr lang="en"/>
              <a:t>Steps -</a:t>
            </a:r>
            <a:endParaRPr/>
          </a:p>
          <a:p>
            <a:pPr indent="-342900" lvl="0" marL="901700" rtl="0" algn="l">
              <a:spcBef>
                <a:spcPts val="1600"/>
              </a:spcBef>
              <a:spcAft>
                <a:spcPts val="0"/>
              </a:spcAft>
              <a:buClr>
                <a:srgbClr val="222222"/>
              </a:buClr>
              <a:buSzPts val="1800"/>
              <a:buAutoNum type="arabicPeriod"/>
            </a:pPr>
            <a:r>
              <a:rPr lang="en">
                <a:solidFill>
                  <a:srgbClr val="222222"/>
                </a:solidFill>
              </a:rPr>
              <a:t>Set up an array of initially empty "buckets".</a:t>
            </a:r>
            <a:endParaRPr>
              <a:solidFill>
                <a:srgbClr val="222222"/>
              </a:solidFill>
            </a:endParaRPr>
          </a:p>
          <a:p>
            <a:pPr indent="-342900" lvl="0" marL="901700" rtl="0" algn="l">
              <a:spcBef>
                <a:spcPts val="0"/>
              </a:spcBef>
              <a:spcAft>
                <a:spcPts val="0"/>
              </a:spcAft>
              <a:buClr>
                <a:srgbClr val="222222"/>
              </a:buClr>
              <a:buSzPts val="1800"/>
              <a:buAutoNum type="arabicPeriod"/>
            </a:pPr>
            <a:r>
              <a:rPr b="1" lang="en">
                <a:solidFill>
                  <a:srgbClr val="222222"/>
                </a:solidFill>
              </a:rPr>
              <a:t>Scatter</a:t>
            </a:r>
            <a:r>
              <a:rPr lang="en">
                <a:solidFill>
                  <a:srgbClr val="222222"/>
                </a:solidFill>
              </a:rPr>
              <a:t>: Go over the original array, putting each object in its bucket.</a:t>
            </a:r>
            <a:endParaRPr>
              <a:solidFill>
                <a:srgbClr val="222222"/>
              </a:solidFill>
            </a:endParaRPr>
          </a:p>
          <a:p>
            <a:pPr indent="-342900" lvl="0" marL="901700" rtl="0" algn="l">
              <a:spcBef>
                <a:spcPts val="0"/>
              </a:spcBef>
              <a:spcAft>
                <a:spcPts val="0"/>
              </a:spcAft>
              <a:buClr>
                <a:srgbClr val="222222"/>
              </a:buClr>
              <a:buSzPts val="1800"/>
              <a:buAutoNum type="arabicPeriod"/>
            </a:pPr>
            <a:r>
              <a:rPr lang="en">
                <a:solidFill>
                  <a:srgbClr val="222222"/>
                </a:solidFill>
              </a:rPr>
              <a:t>Sort each non-empty bucket.</a:t>
            </a:r>
            <a:endParaRPr>
              <a:solidFill>
                <a:srgbClr val="222222"/>
              </a:solidFill>
            </a:endParaRPr>
          </a:p>
          <a:p>
            <a:pPr indent="-342900" lvl="0" marL="901700" rtl="0" algn="l">
              <a:spcBef>
                <a:spcPts val="0"/>
              </a:spcBef>
              <a:spcAft>
                <a:spcPts val="0"/>
              </a:spcAft>
              <a:buClr>
                <a:srgbClr val="222222"/>
              </a:buClr>
              <a:buSzPts val="1800"/>
              <a:buAutoNum type="arabicPeriod"/>
            </a:pPr>
            <a:r>
              <a:rPr b="1" lang="en">
                <a:solidFill>
                  <a:srgbClr val="222222"/>
                </a:solidFill>
              </a:rPr>
              <a:t>Gather</a:t>
            </a:r>
            <a:r>
              <a:rPr lang="en">
                <a:solidFill>
                  <a:srgbClr val="222222"/>
                </a:solidFill>
              </a:rPr>
              <a:t>: Visit the buckets in order and put all elements back into the original array.</a:t>
            </a:r>
            <a:endParaRPr>
              <a:solidFill>
                <a:srgbClr val="222222"/>
              </a:solidFill>
            </a:endParaRPr>
          </a:p>
          <a:p>
            <a:pPr indent="0" lvl="0" marL="0" rtl="0" algn="l">
              <a:spcBef>
                <a:spcPts val="100"/>
              </a:spcBef>
              <a:spcAft>
                <a:spcPts val="1600"/>
              </a:spcAft>
              <a:buNone/>
            </a:pPr>
            <a:r>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4" name="Shape 1574"/>
        <p:cNvGrpSpPr/>
        <p:nvPr/>
      </p:nvGrpSpPr>
      <p:grpSpPr>
        <a:xfrm>
          <a:off x="0" y="0"/>
          <a:ext cx="0" cy="0"/>
          <a:chOff x="0" y="0"/>
          <a:chExt cx="0" cy="0"/>
        </a:xfrm>
      </p:grpSpPr>
      <p:sp>
        <p:nvSpPr>
          <p:cNvPr id="1575" name="Google Shape;1575;p2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Sorting Live Class</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9" name="Shape 1579"/>
        <p:cNvGrpSpPr/>
        <p:nvPr/>
      </p:nvGrpSpPr>
      <p:grpSpPr>
        <a:xfrm>
          <a:off x="0" y="0"/>
          <a:ext cx="0" cy="0"/>
          <a:chOff x="0" y="0"/>
          <a:chExt cx="0" cy="0"/>
        </a:xfrm>
      </p:grpSpPr>
      <p:sp>
        <p:nvSpPr>
          <p:cNvPr id="1580" name="Google Shape;1580;p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Problem-solving</a:t>
            </a:r>
            <a:endParaRPr/>
          </a:p>
        </p:txBody>
      </p:sp>
      <p:sp>
        <p:nvSpPr>
          <p:cNvPr id="1581" name="Google Shape;1581;p2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are not exercises. </a:t>
            </a:r>
            <a:endParaRPr/>
          </a:p>
          <a:p>
            <a:pPr indent="0" lvl="0" marL="0" rtl="0" algn="l">
              <a:spcBef>
                <a:spcPts val="1600"/>
              </a:spcBef>
              <a:spcAft>
                <a:spcPts val="0"/>
              </a:spcAft>
              <a:buNone/>
            </a:pPr>
            <a:r>
              <a:rPr lang="en"/>
              <a:t>Exercise: 3456789 X 43289763 = ?</a:t>
            </a:r>
            <a:endParaRPr/>
          </a:p>
          <a:p>
            <a:pPr indent="0" lvl="0" marL="0" rtl="0" algn="l">
              <a:spcBef>
                <a:spcPts val="1600"/>
              </a:spcBef>
              <a:spcAft>
                <a:spcPts val="0"/>
              </a:spcAft>
              <a:buNone/>
            </a:pPr>
            <a:r>
              <a:rPr lang="en"/>
              <a:t>It is hard, but there is no doubt what method to use. </a:t>
            </a:r>
            <a:endParaRPr/>
          </a:p>
          <a:p>
            <a:pPr indent="0" lvl="0" marL="0" rtl="0" algn="l">
              <a:spcBef>
                <a:spcPts val="1600"/>
              </a:spcBef>
              <a:spcAft>
                <a:spcPts val="0"/>
              </a:spcAft>
              <a:buNone/>
            </a:pPr>
            <a:r>
              <a:rPr lang="en"/>
              <a:t>A problem is a question for which you have no idea (at least initially) what method will work. You </a:t>
            </a:r>
            <a:r>
              <a:rPr i="1" lang="en"/>
              <a:t>will</a:t>
            </a:r>
            <a:r>
              <a:rPr lang="en"/>
              <a:t> feel clueless at the beginning. </a:t>
            </a:r>
            <a:endParaRPr/>
          </a:p>
          <a:p>
            <a:pPr indent="0" lvl="0" marL="0" rtl="0" algn="l">
              <a:spcBef>
                <a:spcPts val="1600"/>
              </a:spcBef>
              <a:spcAft>
                <a:spcPts val="0"/>
              </a:spcAft>
              <a:buNone/>
            </a:pPr>
            <a:r>
              <a:rPr lang="en"/>
              <a:t>It requires sustained investigation, deploying strategies. </a:t>
            </a:r>
            <a:endParaRPr/>
          </a:p>
          <a:p>
            <a:pPr indent="0" lvl="0" marL="0" rtl="0" algn="l">
              <a:spcBef>
                <a:spcPts val="1600"/>
              </a:spcBef>
              <a:spcAft>
                <a:spcPts val="1600"/>
              </a:spcAft>
              <a:buNone/>
            </a:pPr>
            <a:r>
              <a:rPr lang="en"/>
              <a:t>Mathematical problems, scientific problems, and computational problems.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 interview</a:t>
            </a:r>
            <a:endParaRPr/>
          </a:p>
        </p:txBody>
      </p:sp>
      <p:sp>
        <p:nvSpPr>
          <p:cNvPr id="1587" name="Google Shape;1587;p2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algorithm is the method to solve a computational problem. </a:t>
            </a:r>
            <a:endParaRPr/>
          </a:p>
          <a:p>
            <a:pPr indent="0" lvl="0" marL="0" rtl="0" algn="l">
              <a:spcBef>
                <a:spcPts val="1600"/>
              </a:spcBef>
              <a:spcAft>
                <a:spcPts val="0"/>
              </a:spcAft>
              <a:buNone/>
            </a:pPr>
            <a:r>
              <a:rPr lang="en"/>
              <a:t>Implemented as a program. </a:t>
            </a:r>
            <a:endParaRPr/>
          </a:p>
          <a:p>
            <a:pPr indent="0" lvl="0" marL="0" rtl="0" algn="l">
              <a:spcBef>
                <a:spcPts val="1600"/>
              </a:spcBef>
              <a:spcAft>
                <a:spcPts val="1600"/>
              </a:spcAft>
              <a:buNone/>
            </a:pPr>
            <a:r>
              <a:rPr lang="en"/>
              <a:t>Can you design a correct and efficient algorithm that solves the problem, and code it up? </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267"/>
          <p:cNvSpPr txBox="1"/>
          <p:nvPr>
            <p:ph type="title"/>
          </p:nvPr>
        </p:nvSpPr>
        <p:spPr>
          <a:xfrm>
            <a:off x="311700" y="445025"/>
            <a:ext cx="3213000" cy="15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 interview is a timed test!”</a:t>
            </a:r>
            <a:endParaRPr/>
          </a:p>
        </p:txBody>
      </p:sp>
      <p:pic>
        <p:nvPicPr>
          <p:cNvPr id="1593" name="Google Shape;1593;p267"/>
          <p:cNvPicPr preferRelativeResize="0"/>
          <p:nvPr/>
        </p:nvPicPr>
        <p:blipFill>
          <a:blip r:embed="rId3">
            <a:alphaModFix/>
          </a:blip>
          <a:stretch>
            <a:fillRect/>
          </a:stretch>
        </p:blipFill>
        <p:spPr>
          <a:xfrm>
            <a:off x="3360569" y="0"/>
            <a:ext cx="5775663" cy="5143501"/>
          </a:xfrm>
          <a:prstGeom prst="rect">
            <a:avLst/>
          </a:prstGeom>
          <a:noFill/>
          <a:ln>
            <a:noFill/>
          </a:ln>
        </p:spPr>
      </p:pic>
      <p:sp>
        <p:nvSpPr>
          <p:cNvPr id="1594" name="Google Shape;1594;p267"/>
          <p:cNvSpPr txBox="1"/>
          <p:nvPr/>
        </p:nvSpPr>
        <p:spPr>
          <a:xfrm>
            <a:off x="240525" y="1785425"/>
            <a:ext cx="3321000" cy="3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fact is that the ideal interview process is broken in many companies. How do we tackle the tension between problem-solving (which needs time) and a severe time limit?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Mug up solutions to all 1200+ Leetcode questions and hope every question you will face will be an exercise?</a:t>
            </a:r>
            <a:endParaRPr/>
          </a:p>
          <a:p>
            <a:pPr indent="-317500" lvl="0" marL="457200" rtl="0" algn="l">
              <a:spcBef>
                <a:spcPts val="0"/>
              </a:spcBef>
              <a:spcAft>
                <a:spcPts val="0"/>
              </a:spcAft>
              <a:buSzPts val="1400"/>
              <a:buAutoNum type="arabicPeriod"/>
            </a:pPr>
            <a:r>
              <a:rPr lang="en"/>
              <a:t>Become a problem-solver and develop inner confidence, while getting exposed to popular interview questions?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268"/>
          <p:cNvSpPr txBox="1"/>
          <p:nvPr>
            <p:ph type="title"/>
          </p:nvPr>
        </p:nvSpPr>
        <p:spPr>
          <a:xfrm>
            <a:off x="311700" y="445025"/>
            <a:ext cx="8520600" cy="10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IK, you should be learning problem-solving (for new problems) and coding fluency (for exercises)</a:t>
            </a:r>
            <a:endParaRPr/>
          </a:p>
        </p:txBody>
      </p:sp>
      <p:sp>
        <p:nvSpPr>
          <p:cNvPr id="1600" name="Google Shape;1600;p268"/>
          <p:cNvSpPr txBox="1"/>
          <p:nvPr>
            <p:ph idx="1" type="body"/>
          </p:nvPr>
        </p:nvSpPr>
        <p:spPr>
          <a:xfrm>
            <a:off x="246950" y="1559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to tackle questions you have not seen before. Be prepared for the worst-case. </a:t>
            </a:r>
            <a:endParaRPr/>
          </a:p>
          <a:p>
            <a:pPr indent="0" lvl="0" marL="0" rtl="0" algn="l">
              <a:spcBef>
                <a:spcPts val="1600"/>
              </a:spcBef>
              <a:spcAft>
                <a:spcPts val="0"/>
              </a:spcAft>
              <a:buNone/>
            </a:pPr>
            <a:r>
              <a:rPr lang="en"/>
              <a:t>We will be giving you popular interview questions as problems. Avoid looking up solutions and train yourself to become a problem-solver when you see a new question.</a:t>
            </a:r>
            <a:endParaRPr/>
          </a:p>
          <a:p>
            <a:pPr indent="0" lvl="0" marL="0" rtl="0" algn="l">
              <a:spcBef>
                <a:spcPts val="1600"/>
              </a:spcBef>
              <a:spcAft>
                <a:spcPts val="0"/>
              </a:spcAft>
              <a:buNone/>
            </a:pPr>
            <a:r>
              <a:rPr lang="en"/>
              <a:t>Many popular interview questions (problems) will become exercises. But do not forget the problem-solving path you followed to first solve it.</a:t>
            </a:r>
            <a:endParaRPr/>
          </a:p>
          <a:p>
            <a:pPr indent="0" lvl="0" marL="0" rtl="0" algn="l">
              <a:spcBef>
                <a:spcPts val="1600"/>
              </a:spcBef>
              <a:spcAft>
                <a:spcPts val="1600"/>
              </a:spcAft>
              <a:buNone/>
            </a:pPr>
            <a:r>
              <a:rPr lang="en"/>
              <a:t>Once a problem has become an exercise, try to improve your coding fluency on it.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7" name="Google Shape;1607;p269"/>
          <p:cNvPicPr preferRelativeResize="0"/>
          <p:nvPr/>
        </p:nvPicPr>
        <p:blipFill>
          <a:blip r:embed="rId3">
            <a:alphaModFix/>
          </a:blip>
          <a:stretch>
            <a:fillRect/>
          </a:stretch>
        </p:blipFill>
        <p:spPr>
          <a:xfrm>
            <a:off x="1985963" y="442913"/>
            <a:ext cx="5172075" cy="4257675"/>
          </a:xfrm>
          <a:prstGeom prst="rect">
            <a:avLst/>
          </a:prstGeom>
          <a:noFill/>
          <a:ln>
            <a:noFill/>
          </a:ln>
        </p:spPr>
      </p:pic>
      <p:sp>
        <p:nvSpPr>
          <p:cNvPr id="1608" name="Google Shape;1608;p269"/>
          <p:cNvSpPr txBox="1"/>
          <p:nvPr/>
        </p:nvSpPr>
        <p:spPr>
          <a:xfrm>
            <a:off x="4819725" y="1887175"/>
            <a:ext cx="36912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 this a problem or an exercise?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fast can you code this up?</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5" name="Google Shape;1615;p270"/>
          <p:cNvPicPr preferRelativeResize="0"/>
          <p:nvPr/>
        </p:nvPicPr>
        <p:blipFill>
          <a:blip r:embed="rId3">
            <a:alphaModFix/>
          </a:blip>
          <a:stretch>
            <a:fillRect/>
          </a:stretch>
        </p:blipFill>
        <p:spPr>
          <a:xfrm>
            <a:off x="1566666" y="0"/>
            <a:ext cx="6010668" cy="51435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2" name="Google Shape;1622;p271"/>
          <p:cNvPicPr preferRelativeResize="0"/>
          <p:nvPr/>
        </p:nvPicPr>
        <p:blipFill>
          <a:blip r:embed="rId3">
            <a:alphaModFix/>
          </a:blip>
          <a:stretch>
            <a:fillRect/>
          </a:stretch>
        </p:blipFill>
        <p:spPr>
          <a:xfrm>
            <a:off x="2399252" y="0"/>
            <a:ext cx="4345496"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expression for selection sort</a:t>
            </a:r>
            <a:endParaRPr/>
          </a:p>
        </p:txBody>
      </p:sp>
      <p:sp>
        <p:nvSpPr>
          <p:cNvPr id="214" name="Google Shape;21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t>
            </a:r>
            <a:r>
              <a:rPr baseline="-25000" lang="en"/>
              <a:t>1</a:t>
            </a:r>
            <a:r>
              <a:rPr lang="en"/>
              <a:t>*N</a:t>
            </a:r>
            <a:r>
              <a:rPr baseline="30000" lang="en"/>
              <a:t>2</a:t>
            </a:r>
            <a:r>
              <a:rPr lang="en"/>
              <a:t>/2 + c</a:t>
            </a:r>
            <a:r>
              <a:rPr baseline="-25000" lang="en"/>
              <a:t>2</a:t>
            </a:r>
            <a:r>
              <a:rPr lang="en"/>
              <a:t>*N + c</a:t>
            </a:r>
            <a:r>
              <a:rPr baseline="-25000" lang="en"/>
              <a:t>3</a:t>
            </a:r>
            <a:endParaRPr baseline="-25000"/>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6" name="Shape 1626"/>
        <p:cNvGrpSpPr/>
        <p:nvPr/>
      </p:nvGrpSpPr>
      <p:grpSpPr>
        <a:xfrm>
          <a:off x="0" y="0"/>
          <a:ext cx="0" cy="0"/>
          <a:chOff x="0" y="0"/>
          <a:chExt cx="0" cy="0"/>
        </a:xfrm>
      </p:grpSpPr>
      <p:sp>
        <p:nvSpPr>
          <p:cNvPr id="1627" name="Google Shape;1627;p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9" name="Google Shape;1629;p272"/>
          <p:cNvPicPr preferRelativeResize="0"/>
          <p:nvPr/>
        </p:nvPicPr>
        <p:blipFill>
          <a:blip r:embed="rId3">
            <a:alphaModFix/>
          </a:blip>
          <a:stretch>
            <a:fillRect/>
          </a:stretch>
        </p:blipFill>
        <p:spPr>
          <a:xfrm>
            <a:off x="1866900" y="833438"/>
            <a:ext cx="5410200" cy="34766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Google Shape;1634;p2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Problem-solving mindset</a:t>
            </a:r>
            <a:endParaRPr/>
          </a:p>
        </p:txBody>
      </p:sp>
      <p:sp>
        <p:nvSpPr>
          <p:cNvPr id="1635" name="Google Shape;1635;p2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Mental discipline: Long, wild-goose chases and open-ended experimentation. </a:t>
            </a:r>
            <a:br>
              <a:rPr lang="en"/>
            </a:br>
            <a:r>
              <a:rPr lang="en"/>
              <a:t>- Timescale of concentration required needs to increase. </a:t>
            </a:r>
            <a:br>
              <a:rPr lang="en"/>
            </a:br>
            <a:r>
              <a:rPr lang="en"/>
              <a:t>- Failure: Investigation is </a:t>
            </a:r>
            <a:r>
              <a:rPr i="1" lang="en"/>
              <a:t>always</a:t>
            </a:r>
            <a:r>
              <a:rPr lang="en"/>
              <a:t> worthwhile even if it leads to a dead-end. </a:t>
            </a:r>
            <a:endParaRPr/>
          </a:p>
          <a:p>
            <a:pPr indent="0" lvl="0" marL="0" rtl="0" algn="l">
              <a:spcBef>
                <a:spcPts val="1600"/>
              </a:spcBef>
              <a:spcAft>
                <a:spcPts val="0"/>
              </a:spcAft>
              <a:buNone/>
            </a:pPr>
            <a:r>
              <a:rPr lang="en"/>
              <a:t>Emotional attitude: Mountaineer vs Gym rat</a:t>
            </a:r>
            <a:br>
              <a:rPr lang="en"/>
            </a:br>
            <a:r>
              <a:rPr lang="en"/>
              <a:t>“The explorer is the person who is lost”</a:t>
            </a:r>
            <a:endParaRPr/>
          </a:p>
          <a:p>
            <a:pPr indent="0" lvl="0" marL="0" rtl="0" algn="l">
              <a:spcBef>
                <a:spcPts val="1600"/>
              </a:spcBef>
              <a:spcAft>
                <a:spcPts val="0"/>
              </a:spcAft>
              <a:buNone/>
            </a:pPr>
            <a:r>
              <a:rPr lang="en"/>
              <a:t>Art and a craft</a:t>
            </a:r>
            <a:endParaRPr/>
          </a:p>
          <a:p>
            <a:pPr indent="-342900" lvl="0" marL="457200" rtl="0" algn="l">
              <a:spcBef>
                <a:spcPts val="1600"/>
              </a:spcBef>
              <a:spcAft>
                <a:spcPts val="0"/>
              </a:spcAft>
              <a:buSzPts val="1800"/>
              <a:buChar char="-"/>
            </a:pPr>
            <a:r>
              <a:rPr lang="en"/>
              <a:t>Build background (playground) knowledge</a:t>
            </a:r>
            <a:endParaRPr/>
          </a:p>
          <a:p>
            <a:pPr indent="-342900" lvl="0" marL="457200" rtl="0" algn="l">
              <a:spcBef>
                <a:spcPts val="0"/>
              </a:spcBef>
              <a:spcAft>
                <a:spcPts val="0"/>
              </a:spcAft>
              <a:buSzPts val="1800"/>
              <a:buChar char="-"/>
            </a:pPr>
            <a:r>
              <a:rPr lang="en"/>
              <a:t>Learn how other people solved problems</a:t>
            </a:r>
            <a:endParaRPr/>
          </a:p>
          <a:p>
            <a:pPr indent="-342900" lvl="0" marL="457200" rtl="0" algn="l">
              <a:spcBef>
                <a:spcPts val="0"/>
              </a:spcBef>
              <a:spcAft>
                <a:spcPts val="0"/>
              </a:spcAft>
              <a:buSzPts val="1800"/>
              <a:buChar char="-"/>
            </a:pPr>
            <a:r>
              <a:rPr lang="en"/>
              <a:t>Active engagement</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sum</a:t>
            </a:r>
            <a:endParaRPr/>
          </a:p>
        </p:txBody>
      </p:sp>
      <p:sp>
        <p:nvSpPr>
          <p:cNvPr id="1641" name="Google Shape;1641;p2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have an array of n numbers and a number </a:t>
            </a:r>
            <a:r>
              <a:rPr i="1" lang="en"/>
              <a:t>target</a:t>
            </a:r>
            <a:r>
              <a:rPr lang="en"/>
              <a:t>. Find out whether the array contains two elements whose sum is </a:t>
            </a:r>
            <a:r>
              <a:rPr i="1" lang="en"/>
              <a:t>target</a:t>
            </a:r>
            <a:r>
              <a:rPr lang="en"/>
              <a:t>.  </a:t>
            </a:r>
            <a:endParaRPr/>
          </a:p>
          <a:p>
            <a:pPr indent="0" lvl="0" marL="0" rtl="0" algn="l">
              <a:spcBef>
                <a:spcPts val="1600"/>
              </a:spcBef>
              <a:spcAft>
                <a:spcPts val="0"/>
              </a:spcAft>
              <a:buNone/>
            </a:pPr>
            <a:r>
              <a:rPr lang="en"/>
              <a:t>For example, for the array [5, 9, 1, 3] and target = 6, the answer is yes. </a:t>
            </a:r>
            <a:endParaRPr/>
          </a:p>
          <a:p>
            <a:pPr indent="0" lvl="0" marL="0" rtl="0" algn="l">
              <a:spcBef>
                <a:spcPts val="1600"/>
              </a:spcBef>
              <a:spcAft>
                <a:spcPts val="1600"/>
              </a:spcAft>
              <a:buNone/>
            </a:pPr>
            <a:r>
              <a:rPr lang="en"/>
              <a:t>For the same array and target = 7, the answer is no.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2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8" name="Google Shape;1648;p275"/>
          <p:cNvPicPr preferRelativeResize="0"/>
          <p:nvPr/>
        </p:nvPicPr>
        <p:blipFill>
          <a:blip r:embed="rId3">
            <a:alphaModFix/>
          </a:blip>
          <a:stretch>
            <a:fillRect/>
          </a:stretch>
        </p:blipFill>
        <p:spPr>
          <a:xfrm>
            <a:off x="0" y="685593"/>
            <a:ext cx="9143998" cy="3772313"/>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2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55" name="Google Shape;1655;p276"/>
          <p:cNvPicPr preferRelativeResize="0"/>
          <p:nvPr/>
        </p:nvPicPr>
        <p:blipFill>
          <a:blip r:embed="rId3">
            <a:alphaModFix/>
          </a:blip>
          <a:stretch>
            <a:fillRect/>
          </a:stretch>
        </p:blipFill>
        <p:spPr>
          <a:xfrm>
            <a:off x="179655" y="0"/>
            <a:ext cx="8784690" cy="51435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27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Intersection of two sorted arrays</a:t>
            </a:r>
            <a:endParaRPr/>
          </a:p>
        </p:txBody>
      </p:sp>
      <p:sp>
        <p:nvSpPr>
          <p:cNvPr id="1661" name="Google Shape;1661;p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program that takes as input two sorted arrays, and returns a new array containing elements that are present in both of the input arrays. </a:t>
            </a:r>
            <a:endParaRPr/>
          </a:p>
          <a:p>
            <a:pPr indent="0" lvl="0" marL="0" rtl="0" algn="l">
              <a:spcBef>
                <a:spcPts val="1600"/>
              </a:spcBef>
              <a:spcAft>
                <a:spcPts val="0"/>
              </a:spcAft>
              <a:buNone/>
            </a:pPr>
            <a:r>
              <a:rPr lang="en"/>
              <a:t>The input arrays may have duplicate entries, but the returned array should be free of duplicates. </a:t>
            </a:r>
            <a:endParaRPr/>
          </a:p>
          <a:p>
            <a:pPr indent="0" lvl="0" marL="0" rtl="0" algn="l">
              <a:spcBef>
                <a:spcPts val="1600"/>
              </a:spcBef>
              <a:spcAft>
                <a:spcPts val="1600"/>
              </a:spcAft>
              <a:buNone/>
            </a:pPr>
            <a:r>
              <a:rPr lang="en"/>
              <a:t>For example, if the input is</a:t>
            </a:r>
            <a:br>
              <a:rPr lang="en"/>
            </a:br>
            <a:r>
              <a:rPr lang="en"/>
              <a:t>A1 = [2,3,3,5,5,6,7,7,8,12]</a:t>
            </a:r>
            <a:br>
              <a:rPr lang="en"/>
            </a:br>
            <a:r>
              <a:rPr lang="en"/>
              <a:t>A2 = [5,5,6,8,8,9,10,10]</a:t>
            </a:r>
            <a:br>
              <a:rPr lang="en"/>
            </a:br>
            <a:r>
              <a:rPr lang="en"/>
              <a:t>t</a:t>
            </a:r>
            <a:r>
              <a:rPr lang="en"/>
              <a:t>he output should be [5,6,8]</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Google Shape;1666;p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#What if arrays are of similar sizes? What if they are of very different sizes?</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def intersect(a1,a2):</a:t>
            </a:r>
            <a:endParaRPr sz="1400"/>
          </a:p>
          <a:p>
            <a:pPr indent="0" lvl="0" marL="0" rtl="0" algn="l">
              <a:spcBef>
                <a:spcPts val="0"/>
              </a:spcBef>
              <a:spcAft>
                <a:spcPts val="0"/>
              </a:spcAft>
              <a:buClr>
                <a:schemeClr val="dk1"/>
              </a:buClr>
              <a:buSzPts val="1100"/>
              <a:buFont typeface="Arial"/>
              <a:buNone/>
            </a:pPr>
            <a:r>
              <a:rPr lang="en" sz="1400"/>
              <a:t> </a:t>
            </a:r>
            <a:endParaRPr sz="1400"/>
          </a:p>
          <a:p>
            <a:pPr indent="0" lvl="0" marL="0" rtl="0" algn="l">
              <a:spcBef>
                <a:spcPts val="0"/>
              </a:spcBef>
              <a:spcAft>
                <a:spcPts val="0"/>
              </a:spcAft>
              <a:buClr>
                <a:schemeClr val="dk1"/>
              </a:buClr>
              <a:buSzPts val="1100"/>
              <a:buFont typeface="Arial"/>
              <a:buNone/>
            </a:pPr>
            <a:r>
              <a:rPr lang="en" sz="1400"/>
              <a:t>  i = 0</a:t>
            </a:r>
            <a:endParaRPr sz="1400"/>
          </a:p>
          <a:p>
            <a:pPr indent="0" lvl="0" marL="0" rtl="0" algn="l">
              <a:spcBef>
                <a:spcPts val="0"/>
              </a:spcBef>
              <a:spcAft>
                <a:spcPts val="0"/>
              </a:spcAft>
              <a:buClr>
                <a:schemeClr val="dk1"/>
              </a:buClr>
              <a:buSzPts val="1100"/>
              <a:buFont typeface="Arial"/>
              <a:buNone/>
            </a:pPr>
            <a:r>
              <a:rPr lang="en" sz="1400"/>
              <a:t>  j = 0</a:t>
            </a:r>
            <a:endParaRPr sz="1400"/>
          </a:p>
          <a:p>
            <a:pPr indent="0" lvl="0" marL="0" rtl="0" algn="l">
              <a:spcBef>
                <a:spcPts val="0"/>
              </a:spcBef>
              <a:spcAft>
                <a:spcPts val="0"/>
              </a:spcAft>
              <a:buClr>
                <a:schemeClr val="dk1"/>
              </a:buClr>
              <a:buSzPts val="1100"/>
              <a:buFont typeface="Arial"/>
              <a:buNone/>
            </a:pPr>
            <a:r>
              <a:rPr lang="en" sz="1400"/>
              <a:t>  aux = []</a:t>
            </a:r>
            <a:endParaRPr sz="1400"/>
          </a:p>
          <a:p>
            <a:pPr indent="0" lvl="0" marL="0" rtl="0" algn="l">
              <a:spcBef>
                <a:spcPts val="0"/>
              </a:spcBef>
              <a:spcAft>
                <a:spcPts val="0"/>
              </a:spcAft>
              <a:buClr>
                <a:schemeClr val="dk1"/>
              </a:buClr>
              <a:buSzPts val="1100"/>
              <a:buFont typeface="Arial"/>
              <a:buNone/>
            </a:pPr>
            <a:r>
              <a:rPr lang="en" sz="1400"/>
              <a:t>  while i &lt; len(a1) and j &lt; len(a2):</a:t>
            </a:r>
            <a:endParaRPr sz="1400"/>
          </a:p>
          <a:p>
            <a:pPr indent="0" lvl="0" marL="0" rtl="0" algn="l">
              <a:spcBef>
                <a:spcPts val="0"/>
              </a:spcBef>
              <a:spcAft>
                <a:spcPts val="0"/>
              </a:spcAft>
              <a:buClr>
                <a:schemeClr val="dk1"/>
              </a:buClr>
              <a:buSzPts val="1100"/>
              <a:buFont typeface="Arial"/>
              <a:buNone/>
            </a:pPr>
            <a:r>
              <a:rPr lang="en" sz="1400"/>
              <a:t>    if a1[i] &lt; a2[j]:</a:t>
            </a:r>
            <a:endParaRPr sz="1400"/>
          </a:p>
          <a:p>
            <a:pPr indent="0" lvl="0" marL="0" rtl="0" algn="l">
              <a:spcBef>
                <a:spcPts val="0"/>
              </a:spcBef>
              <a:spcAft>
                <a:spcPts val="0"/>
              </a:spcAft>
              <a:buClr>
                <a:schemeClr val="dk1"/>
              </a:buClr>
              <a:buSzPts val="1100"/>
              <a:buFont typeface="Arial"/>
              <a:buNone/>
            </a:pPr>
            <a:r>
              <a:rPr lang="en" sz="1400"/>
              <a:t>      i += 1</a:t>
            </a:r>
            <a:endParaRPr sz="1400"/>
          </a:p>
          <a:p>
            <a:pPr indent="0" lvl="0" marL="0" rtl="0" algn="l">
              <a:spcBef>
                <a:spcPts val="0"/>
              </a:spcBef>
              <a:spcAft>
                <a:spcPts val="0"/>
              </a:spcAft>
              <a:buClr>
                <a:schemeClr val="dk1"/>
              </a:buClr>
              <a:buSzPts val="1100"/>
              <a:buFont typeface="Arial"/>
              <a:buNone/>
            </a:pPr>
            <a:r>
              <a:rPr lang="en" sz="1400"/>
              <a:t>    elif a1[i] &gt; a2[j]:</a:t>
            </a:r>
            <a:endParaRPr sz="1400"/>
          </a:p>
          <a:p>
            <a:pPr indent="0" lvl="0" marL="0" rtl="0" algn="l">
              <a:spcBef>
                <a:spcPts val="0"/>
              </a:spcBef>
              <a:spcAft>
                <a:spcPts val="0"/>
              </a:spcAft>
              <a:buClr>
                <a:schemeClr val="dk1"/>
              </a:buClr>
              <a:buSzPts val="1100"/>
              <a:buFont typeface="Arial"/>
              <a:buNone/>
            </a:pPr>
            <a:r>
              <a:rPr lang="en" sz="1400"/>
              <a:t>      j += 1</a:t>
            </a:r>
            <a:endParaRPr sz="1400"/>
          </a:p>
          <a:p>
            <a:pPr indent="0" lvl="0" marL="0" rtl="0" algn="l">
              <a:spcBef>
                <a:spcPts val="0"/>
              </a:spcBef>
              <a:spcAft>
                <a:spcPts val="0"/>
              </a:spcAft>
              <a:buClr>
                <a:schemeClr val="dk1"/>
              </a:buClr>
              <a:buSzPts val="1100"/>
              <a:buFont typeface="Arial"/>
              <a:buNone/>
            </a:pPr>
            <a:r>
              <a:rPr lang="en" sz="1400"/>
              <a:t>    else: #a1[i] == a2[j]</a:t>
            </a:r>
            <a:endParaRPr sz="1400"/>
          </a:p>
          <a:p>
            <a:pPr indent="0" lvl="0" marL="0" rtl="0" algn="l">
              <a:spcBef>
                <a:spcPts val="0"/>
              </a:spcBef>
              <a:spcAft>
                <a:spcPts val="0"/>
              </a:spcAft>
              <a:buClr>
                <a:schemeClr val="dk1"/>
              </a:buClr>
              <a:buSzPts val="1100"/>
              <a:buFont typeface="Arial"/>
              <a:buNone/>
            </a:pPr>
            <a:r>
              <a:rPr lang="en" sz="1400"/>
              <a:t>      if len(aux) == 0 or aux[len(aux)-1] != a1[i]: </a:t>
            </a:r>
            <a:endParaRPr sz="1400"/>
          </a:p>
          <a:p>
            <a:pPr indent="0" lvl="0" marL="0" rtl="0" algn="l">
              <a:spcBef>
                <a:spcPts val="0"/>
              </a:spcBef>
              <a:spcAft>
                <a:spcPts val="0"/>
              </a:spcAft>
              <a:buClr>
                <a:schemeClr val="dk1"/>
              </a:buClr>
              <a:buSzPts val="1100"/>
              <a:buFont typeface="Arial"/>
              <a:buNone/>
            </a:pPr>
            <a:r>
              <a:rPr lang="en" sz="1400"/>
              <a:t>        aux.append(a1[i])</a:t>
            </a:r>
            <a:endParaRPr sz="1400"/>
          </a:p>
          <a:p>
            <a:pPr indent="0" lvl="0" marL="0" rtl="0" algn="l">
              <a:spcBef>
                <a:spcPts val="0"/>
              </a:spcBef>
              <a:spcAft>
                <a:spcPts val="0"/>
              </a:spcAft>
              <a:buClr>
                <a:schemeClr val="dk1"/>
              </a:buClr>
              <a:buSzPts val="1100"/>
              <a:buFont typeface="Arial"/>
              <a:buNone/>
            </a:pPr>
            <a:r>
              <a:rPr lang="en" sz="1400"/>
              <a:t>      i += 1</a:t>
            </a:r>
            <a:endParaRPr sz="1400"/>
          </a:p>
          <a:p>
            <a:pPr indent="0" lvl="0" marL="0" rtl="0" algn="l">
              <a:spcBef>
                <a:spcPts val="0"/>
              </a:spcBef>
              <a:spcAft>
                <a:spcPts val="0"/>
              </a:spcAft>
              <a:buClr>
                <a:schemeClr val="dk1"/>
              </a:buClr>
              <a:buSzPts val="1100"/>
              <a:buFont typeface="Arial"/>
              <a:buNone/>
            </a:pPr>
            <a:r>
              <a:rPr lang="en" sz="1400"/>
              <a:t>      j += 1</a:t>
            </a:r>
            <a:endParaRPr sz="1400"/>
          </a:p>
          <a:p>
            <a:pPr indent="0" lvl="0" marL="0" rtl="0" algn="l">
              <a:spcBef>
                <a:spcPts val="0"/>
              </a:spcBef>
              <a:spcAft>
                <a:spcPts val="0"/>
              </a:spcAft>
              <a:buClr>
                <a:schemeClr val="dk1"/>
              </a:buClr>
              <a:buSzPts val="1100"/>
              <a:buFont typeface="Arial"/>
              <a:buNone/>
            </a:pPr>
            <a:r>
              <a:rPr lang="en" sz="1400"/>
              <a:t>  return aux</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a1 = [2,3,3,5,5,6,7,7,8,12]</a:t>
            </a:r>
            <a:endParaRPr sz="1400"/>
          </a:p>
          <a:p>
            <a:pPr indent="0" lvl="0" marL="0" rtl="0" algn="l">
              <a:spcBef>
                <a:spcPts val="0"/>
              </a:spcBef>
              <a:spcAft>
                <a:spcPts val="0"/>
              </a:spcAft>
              <a:buClr>
                <a:schemeClr val="dk1"/>
              </a:buClr>
              <a:buSzPts val="1100"/>
              <a:buFont typeface="Arial"/>
              <a:buNone/>
            </a:pPr>
            <a:r>
              <a:rPr lang="en" sz="1400"/>
              <a:t>a2 = [5,5,6,8,8,9,10,10]</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3" name="Google Shape;1673;p279"/>
          <p:cNvPicPr preferRelativeResize="0"/>
          <p:nvPr/>
        </p:nvPicPr>
        <p:blipFill>
          <a:blip r:embed="rId3">
            <a:alphaModFix/>
          </a:blip>
          <a:stretch>
            <a:fillRect/>
          </a:stretch>
        </p:blipFill>
        <p:spPr>
          <a:xfrm>
            <a:off x="0" y="23516"/>
            <a:ext cx="9143999" cy="5096468"/>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Google Shape;1678;p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0" name="Google Shape;1680;p280"/>
          <p:cNvPicPr preferRelativeResize="0"/>
          <p:nvPr/>
        </p:nvPicPr>
        <p:blipFill>
          <a:blip r:embed="rId3">
            <a:alphaModFix/>
          </a:blip>
          <a:stretch>
            <a:fillRect/>
          </a:stretch>
        </p:blipFill>
        <p:spPr>
          <a:xfrm>
            <a:off x="0" y="214475"/>
            <a:ext cx="9144000" cy="4714549"/>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Google Shape;1685;p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7" name="Google Shape;1687;p281"/>
          <p:cNvPicPr preferRelativeResize="0"/>
          <p:nvPr/>
        </p:nvPicPr>
        <p:blipFill>
          <a:blip r:embed="rId3">
            <a:alphaModFix/>
          </a:blip>
          <a:stretch>
            <a:fillRect/>
          </a:stretch>
        </p:blipFill>
        <p:spPr>
          <a:xfrm>
            <a:off x="0" y="604385"/>
            <a:ext cx="9144000" cy="39347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expression for selection sort</a:t>
            </a:r>
            <a:endParaRPr/>
          </a:p>
        </p:txBody>
      </p:sp>
      <p:sp>
        <p:nvSpPr>
          <p:cNvPr id="220" name="Google Shape;22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t>
            </a:r>
            <a:r>
              <a:rPr baseline="-25000" lang="en"/>
              <a:t>1</a:t>
            </a:r>
            <a:r>
              <a:rPr lang="en"/>
              <a:t>*N</a:t>
            </a:r>
            <a:r>
              <a:rPr baseline="30000" lang="en"/>
              <a:t>2</a:t>
            </a:r>
            <a:r>
              <a:rPr lang="en"/>
              <a:t>/2 + c</a:t>
            </a:r>
            <a:r>
              <a:rPr baseline="-25000" lang="en"/>
              <a:t>2</a:t>
            </a:r>
            <a:r>
              <a:rPr lang="en"/>
              <a:t>*N + c</a:t>
            </a:r>
            <a:r>
              <a:rPr baseline="-25000" lang="en"/>
              <a:t>3</a:t>
            </a:r>
            <a:endParaRPr baseline="-25000"/>
          </a:p>
        </p:txBody>
      </p:sp>
      <p:sp>
        <p:nvSpPr>
          <p:cNvPr id="221" name="Google Shape;221;p39"/>
          <p:cNvSpPr txBox="1"/>
          <p:nvPr/>
        </p:nvSpPr>
        <p:spPr>
          <a:xfrm>
            <a:off x="533450" y="1999050"/>
            <a:ext cx="6449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Which term dominates </a:t>
            </a:r>
            <a:r>
              <a:rPr lang="en" sz="2400">
                <a:solidFill>
                  <a:srgbClr val="38761D"/>
                </a:solidFill>
              </a:rPr>
              <a:t>as N becomes large?</a:t>
            </a:r>
            <a:endParaRPr sz="2400">
              <a:solidFill>
                <a:srgbClr val="38761D"/>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2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4" name="Google Shape;1694;p282"/>
          <p:cNvPicPr preferRelativeResize="0"/>
          <p:nvPr/>
        </p:nvPicPr>
        <p:blipFill>
          <a:blip r:embed="rId3">
            <a:alphaModFix/>
          </a:blip>
          <a:stretch>
            <a:fillRect/>
          </a:stretch>
        </p:blipFill>
        <p:spPr>
          <a:xfrm>
            <a:off x="0" y="388547"/>
            <a:ext cx="9144001" cy="4366407"/>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1" name="Google Shape;1701;p283"/>
          <p:cNvPicPr preferRelativeResize="0"/>
          <p:nvPr/>
        </p:nvPicPr>
        <p:blipFill>
          <a:blip r:embed="rId3">
            <a:alphaModFix/>
          </a:blip>
          <a:stretch>
            <a:fillRect/>
          </a:stretch>
        </p:blipFill>
        <p:spPr>
          <a:xfrm>
            <a:off x="0" y="41693"/>
            <a:ext cx="9144001" cy="5060115"/>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5" name="Shape 1705"/>
        <p:cNvGrpSpPr/>
        <p:nvPr/>
      </p:nvGrpSpPr>
      <p:grpSpPr>
        <a:xfrm>
          <a:off x="0" y="0"/>
          <a:ext cx="0" cy="0"/>
          <a:chOff x="0" y="0"/>
          <a:chExt cx="0" cy="0"/>
        </a:xfrm>
      </p:grpSpPr>
      <p:sp>
        <p:nvSpPr>
          <p:cNvPr id="1706" name="Google Shape;1706;p2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8" name="Google Shape;1708;p284"/>
          <p:cNvPicPr preferRelativeResize="0"/>
          <p:nvPr/>
        </p:nvPicPr>
        <p:blipFill>
          <a:blip r:embed="rId3">
            <a:alphaModFix/>
          </a:blip>
          <a:stretch>
            <a:fillRect/>
          </a:stretch>
        </p:blipFill>
        <p:spPr>
          <a:xfrm>
            <a:off x="164992" y="0"/>
            <a:ext cx="8814017" cy="514350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28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import random</a:t>
            </a:r>
            <a:endParaRPr sz="1000"/>
          </a:p>
          <a:p>
            <a:pPr indent="0" lvl="0" marL="0" rtl="0" algn="l">
              <a:spcBef>
                <a:spcPts val="0"/>
              </a:spcBef>
              <a:spcAft>
                <a:spcPts val="0"/>
              </a:spcAft>
              <a:buClr>
                <a:schemeClr val="dk1"/>
              </a:buClr>
              <a:buSzPts val="1100"/>
              <a:buFont typeface="Arial"/>
              <a:buNone/>
            </a:pPr>
            <a:r>
              <a:rPr lang="en" sz="1000"/>
              <a:t>  </a:t>
            </a:r>
            <a:endParaRPr sz="1000"/>
          </a:p>
          <a:p>
            <a:pPr indent="0" lvl="0" marL="0" rtl="0" algn="l">
              <a:spcBef>
                <a:spcPts val="0"/>
              </a:spcBef>
              <a:spcAft>
                <a:spcPts val="0"/>
              </a:spcAft>
              <a:buClr>
                <a:schemeClr val="dk1"/>
              </a:buClr>
              <a:buSzPts val="1100"/>
              <a:buFont typeface="Arial"/>
              <a:buNone/>
            </a:pPr>
            <a:r>
              <a:rPr lang="en" sz="1000"/>
              <a:t>def quickselect(A,k):</a:t>
            </a:r>
            <a:endParaRPr sz="1000"/>
          </a:p>
          <a:p>
            <a:pPr indent="0" lvl="0" marL="0" rtl="0" algn="l">
              <a:spcBef>
                <a:spcPts val="0"/>
              </a:spcBef>
              <a:spcAft>
                <a:spcPts val="0"/>
              </a:spcAft>
              <a:buClr>
                <a:schemeClr val="dk1"/>
              </a:buClr>
              <a:buSzPts val="1100"/>
              <a:buFont typeface="Arial"/>
              <a:buNone/>
            </a:pPr>
            <a:r>
              <a:rPr lang="en" sz="1000"/>
              <a:t>  if len(A) == 0 or (k-1 &lt; 0) or (k-1 &gt;= len(A)):</a:t>
            </a:r>
            <a:endParaRPr sz="1000"/>
          </a:p>
          <a:p>
            <a:pPr indent="0" lvl="0" marL="0" rtl="0" algn="l">
              <a:spcBef>
                <a:spcPts val="0"/>
              </a:spcBef>
              <a:spcAft>
                <a:spcPts val="0"/>
              </a:spcAft>
              <a:buClr>
                <a:schemeClr val="dk1"/>
              </a:buClr>
              <a:buSzPts val="1100"/>
              <a:buFont typeface="Arial"/>
              <a:buNone/>
            </a:pPr>
            <a:r>
              <a:rPr lang="en" sz="1000"/>
              <a:t>    print "Invalid input"</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return quickselecthelper(A,k,0,len(A)-1)</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lang="en" sz="1000"/>
              <a:t>def quickselecthelper(A,k,start,end):</a:t>
            </a:r>
            <a:endParaRPr sz="1000"/>
          </a:p>
          <a:p>
            <a:pPr indent="0" lvl="0" marL="0" rtl="0" algn="l">
              <a:spcBef>
                <a:spcPts val="0"/>
              </a:spcBef>
              <a:spcAft>
                <a:spcPts val="0"/>
              </a:spcAft>
              <a:buClr>
                <a:schemeClr val="dk1"/>
              </a:buClr>
              <a:buSzPts val="1100"/>
              <a:buFont typeface="Arial"/>
              <a:buNone/>
            </a:pPr>
            <a:r>
              <a:rPr lang="en" sz="1000"/>
              <a:t>  if start == end: #One element subarray</a:t>
            </a:r>
            <a:endParaRPr sz="1000"/>
          </a:p>
          <a:p>
            <a:pPr indent="0" lvl="0" marL="0" rtl="0" algn="l">
              <a:spcBef>
                <a:spcPts val="0"/>
              </a:spcBef>
              <a:spcAft>
                <a:spcPts val="0"/>
              </a:spcAft>
              <a:buClr>
                <a:schemeClr val="dk1"/>
              </a:buClr>
              <a:buSzPts val="1100"/>
              <a:buFont typeface="Arial"/>
              <a:buNone/>
            </a:pPr>
            <a:r>
              <a:rPr lang="en" sz="1000"/>
              <a:t>    if start != k-1:</a:t>
            </a:r>
            <a:endParaRPr sz="1000"/>
          </a:p>
          <a:p>
            <a:pPr indent="0" lvl="0" marL="0" rtl="0" algn="l">
              <a:spcBef>
                <a:spcPts val="0"/>
              </a:spcBef>
              <a:spcAft>
                <a:spcPts val="0"/>
              </a:spcAft>
              <a:buClr>
                <a:schemeClr val="dk1"/>
              </a:buClr>
              <a:buSzPts val="1100"/>
              <a:buFont typeface="Arial"/>
              <a:buNone/>
            </a:pPr>
            <a:r>
              <a:rPr lang="en" sz="1000"/>
              <a:t>      print "There is some error here"</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return A[k-1]</a:t>
            </a:r>
            <a:endParaRPr sz="1000"/>
          </a:p>
          <a:p>
            <a:pPr indent="0" lvl="0" marL="0" rtl="0" algn="l">
              <a:spcBef>
                <a:spcPts val="0"/>
              </a:spcBef>
              <a:spcAft>
                <a:spcPts val="0"/>
              </a:spcAft>
              <a:buClr>
                <a:schemeClr val="dk1"/>
              </a:buClr>
              <a:buSzPts val="1100"/>
              <a:buFont typeface="Arial"/>
              <a:buNone/>
            </a:pPr>
            <a:r>
              <a:rPr lang="en" sz="1000"/>
              <a:t>  #Pick a random element as pivot</a:t>
            </a:r>
            <a:endParaRPr sz="1000"/>
          </a:p>
          <a:p>
            <a:pPr indent="0" lvl="0" marL="0" rtl="0" algn="l">
              <a:spcBef>
                <a:spcPts val="0"/>
              </a:spcBef>
              <a:spcAft>
                <a:spcPts val="0"/>
              </a:spcAft>
              <a:buClr>
                <a:schemeClr val="dk1"/>
              </a:buClr>
              <a:buSzPts val="1100"/>
              <a:buFont typeface="Arial"/>
              <a:buNone/>
            </a:pPr>
            <a:r>
              <a:rPr lang="en" sz="1000"/>
              <a:t>  randindex = random.randint(start, end)</a:t>
            </a:r>
            <a:endParaRPr sz="1000"/>
          </a:p>
          <a:p>
            <a:pPr indent="0" lvl="0" marL="0" rtl="0" algn="l">
              <a:spcBef>
                <a:spcPts val="0"/>
              </a:spcBef>
              <a:spcAft>
                <a:spcPts val="0"/>
              </a:spcAft>
              <a:buClr>
                <a:schemeClr val="dk1"/>
              </a:buClr>
              <a:buSzPts val="1100"/>
              <a:buFont typeface="Arial"/>
              <a:buNone/>
            </a:pPr>
            <a:r>
              <a:rPr lang="en" sz="1000"/>
              <a:t>  (A[start],A[randindex]) = (A[randindex],A[start])</a:t>
            </a:r>
            <a:endParaRPr sz="1000"/>
          </a:p>
          <a:p>
            <a:pPr indent="0" lvl="0" marL="0" rtl="0" algn="l">
              <a:spcBef>
                <a:spcPts val="0"/>
              </a:spcBef>
              <a:spcAft>
                <a:spcPts val="0"/>
              </a:spcAft>
              <a:buClr>
                <a:schemeClr val="dk1"/>
              </a:buClr>
              <a:buSzPts val="1100"/>
              <a:buFont typeface="Arial"/>
              <a:buNone/>
            </a:pPr>
            <a:r>
              <a:rPr lang="en" sz="1000"/>
              <a:t>  pivot = A[start]</a:t>
            </a:r>
            <a:endParaRPr sz="1000"/>
          </a:p>
          <a:p>
            <a:pPr indent="0" lvl="0" marL="0" rtl="0" algn="l">
              <a:spcBef>
                <a:spcPts val="0"/>
              </a:spcBef>
              <a:spcAft>
                <a:spcPts val="0"/>
              </a:spcAft>
              <a:buClr>
                <a:schemeClr val="dk1"/>
              </a:buClr>
              <a:buSzPts val="1100"/>
              <a:buFont typeface="Arial"/>
              <a:buNone/>
            </a:pPr>
            <a:r>
              <a:rPr lang="en" sz="1000"/>
              <a:t>  smaller = start</a:t>
            </a:r>
            <a:endParaRPr sz="1000"/>
          </a:p>
          <a:p>
            <a:pPr indent="0" lvl="0" marL="0" rtl="0" algn="l">
              <a:spcBef>
                <a:spcPts val="0"/>
              </a:spcBef>
              <a:spcAft>
                <a:spcPts val="0"/>
              </a:spcAft>
              <a:buClr>
                <a:schemeClr val="dk1"/>
              </a:buClr>
              <a:buSzPts val="1100"/>
              <a:buFont typeface="Arial"/>
              <a:buNone/>
            </a:pPr>
            <a:r>
              <a:rPr lang="en" sz="1000"/>
              <a:t>  bigger = start</a:t>
            </a:r>
            <a:endParaRPr sz="1000"/>
          </a:p>
          <a:p>
            <a:pPr indent="0" lvl="0" marL="0" rtl="0" algn="l">
              <a:spcBef>
                <a:spcPts val="0"/>
              </a:spcBef>
              <a:spcAft>
                <a:spcPts val="0"/>
              </a:spcAft>
              <a:buClr>
                <a:schemeClr val="dk1"/>
              </a:buClr>
              <a:buSzPts val="1100"/>
              <a:buFont typeface="Arial"/>
              <a:buNone/>
            </a:pPr>
            <a:r>
              <a:rPr lang="en" sz="1000"/>
              <a:t>  for bigger in range(start+1,end+1):</a:t>
            </a:r>
            <a:endParaRPr sz="1000"/>
          </a:p>
          <a:p>
            <a:pPr indent="0" lvl="0" marL="0" rtl="0" algn="l">
              <a:spcBef>
                <a:spcPts val="0"/>
              </a:spcBef>
              <a:spcAft>
                <a:spcPts val="0"/>
              </a:spcAft>
              <a:buClr>
                <a:schemeClr val="dk1"/>
              </a:buClr>
              <a:buSzPts val="1100"/>
              <a:buFont typeface="Arial"/>
              <a:buNone/>
            </a:pPr>
            <a:r>
              <a:rPr lang="en" sz="1000"/>
              <a:t>    if A[bigger] &lt;= pivot:</a:t>
            </a:r>
            <a:endParaRPr sz="1000"/>
          </a:p>
          <a:p>
            <a:pPr indent="0" lvl="0" marL="0" rtl="0" algn="l">
              <a:spcBef>
                <a:spcPts val="0"/>
              </a:spcBef>
              <a:spcAft>
                <a:spcPts val="0"/>
              </a:spcAft>
              <a:buClr>
                <a:schemeClr val="dk1"/>
              </a:buClr>
              <a:buSzPts val="1100"/>
              <a:buFont typeface="Arial"/>
              <a:buNone/>
            </a:pPr>
            <a:r>
              <a:rPr lang="en" sz="1000"/>
              <a:t>      smaller += 1</a:t>
            </a:r>
            <a:endParaRPr sz="1000"/>
          </a:p>
          <a:p>
            <a:pPr indent="0" lvl="0" marL="0" rtl="0" algn="l">
              <a:spcBef>
                <a:spcPts val="0"/>
              </a:spcBef>
              <a:spcAft>
                <a:spcPts val="0"/>
              </a:spcAft>
              <a:buClr>
                <a:schemeClr val="dk1"/>
              </a:buClr>
              <a:buSzPts val="1100"/>
              <a:buFont typeface="Arial"/>
              <a:buNone/>
            </a:pPr>
            <a:r>
              <a:rPr lang="en" sz="1000"/>
              <a:t>      (A[smaller],A[bigger]) = (A[bigger],A[smaller])</a:t>
            </a:r>
            <a:endParaRPr sz="1000"/>
          </a:p>
          <a:p>
            <a:pPr indent="0" lvl="0" marL="0" rtl="0" algn="l">
              <a:spcBef>
                <a:spcPts val="0"/>
              </a:spcBef>
              <a:spcAft>
                <a:spcPts val="0"/>
              </a:spcAft>
              <a:buClr>
                <a:schemeClr val="dk1"/>
              </a:buClr>
              <a:buSzPts val="1100"/>
              <a:buFont typeface="Arial"/>
              <a:buNone/>
            </a:pPr>
            <a:r>
              <a:rPr lang="en" sz="1000"/>
              <a:t>  #Now place pivot in the right spot</a:t>
            </a:r>
            <a:endParaRPr sz="1000"/>
          </a:p>
          <a:p>
            <a:pPr indent="0" lvl="0" marL="0" rtl="0" algn="l">
              <a:spcBef>
                <a:spcPts val="0"/>
              </a:spcBef>
              <a:spcAft>
                <a:spcPts val="0"/>
              </a:spcAft>
              <a:buClr>
                <a:schemeClr val="dk1"/>
              </a:buClr>
              <a:buSzPts val="1100"/>
              <a:buFont typeface="Arial"/>
              <a:buNone/>
            </a:pPr>
            <a:r>
              <a:rPr lang="en" sz="1000"/>
              <a:t>  (A[start],A[smaller]) = (A[smaller],A[start])</a:t>
            </a:r>
            <a:endParaRPr sz="1000"/>
          </a:p>
          <a:p>
            <a:pPr indent="0" lvl="0" marL="0" rtl="0" algn="l">
              <a:spcBef>
                <a:spcPts val="0"/>
              </a:spcBef>
              <a:spcAft>
                <a:spcPts val="0"/>
              </a:spcAft>
              <a:buClr>
                <a:schemeClr val="dk1"/>
              </a:buClr>
              <a:buSzPts val="1100"/>
              <a:buFont typeface="Arial"/>
              <a:buNone/>
            </a:pPr>
            <a:r>
              <a:rPr lang="en" sz="1000"/>
              <a:t>  if k-1 == smaller:</a:t>
            </a:r>
            <a:endParaRPr sz="1000"/>
          </a:p>
          <a:p>
            <a:pPr indent="0" lvl="0" marL="0" rtl="0" algn="l">
              <a:spcBef>
                <a:spcPts val="0"/>
              </a:spcBef>
              <a:spcAft>
                <a:spcPts val="0"/>
              </a:spcAft>
              <a:buClr>
                <a:schemeClr val="dk1"/>
              </a:buClr>
              <a:buSzPts val="1100"/>
              <a:buFont typeface="Arial"/>
              <a:buNone/>
            </a:pPr>
            <a:r>
              <a:rPr lang="en" sz="1000"/>
              <a:t>    return A[k-1]</a:t>
            </a:r>
            <a:endParaRPr sz="1000"/>
          </a:p>
          <a:p>
            <a:pPr indent="0" lvl="0" marL="0" rtl="0" algn="l">
              <a:spcBef>
                <a:spcPts val="0"/>
              </a:spcBef>
              <a:spcAft>
                <a:spcPts val="0"/>
              </a:spcAft>
              <a:buClr>
                <a:schemeClr val="dk1"/>
              </a:buClr>
              <a:buSzPts val="1100"/>
              <a:buFont typeface="Arial"/>
              <a:buNone/>
            </a:pPr>
            <a:r>
              <a:rPr lang="en" sz="1000"/>
              <a:t>  elif k-1 &lt; smaller:</a:t>
            </a:r>
            <a:endParaRPr sz="1000"/>
          </a:p>
          <a:p>
            <a:pPr indent="0" lvl="0" marL="0" rtl="0" algn="l">
              <a:spcBef>
                <a:spcPts val="0"/>
              </a:spcBef>
              <a:spcAft>
                <a:spcPts val="0"/>
              </a:spcAft>
              <a:buClr>
                <a:schemeClr val="dk1"/>
              </a:buClr>
              <a:buSzPts val="1100"/>
              <a:buFont typeface="Arial"/>
              <a:buNone/>
            </a:pPr>
            <a:r>
              <a:rPr lang="en" sz="1000"/>
              <a:t>    return quickselecthelper(A,k,start,smaller-1)</a:t>
            </a:r>
            <a:endParaRPr sz="1000"/>
          </a:p>
          <a:p>
            <a:pPr indent="0" lvl="0" marL="0" rtl="0" algn="l">
              <a:spcBef>
                <a:spcPts val="0"/>
              </a:spcBef>
              <a:spcAft>
                <a:spcPts val="0"/>
              </a:spcAft>
              <a:buClr>
                <a:schemeClr val="dk1"/>
              </a:buClr>
              <a:buSzPts val="1100"/>
              <a:buFont typeface="Arial"/>
              <a:buNone/>
            </a:pPr>
            <a:r>
              <a:rPr lang="en" sz="1000"/>
              <a:t>  else:</a:t>
            </a:r>
            <a:endParaRPr sz="1000"/>
          </a:p>
          <a:p>
            <a:pPr indent="0" lvl="0" marL="0" rtl="0" algn="l">
              <a:spcBef>
                <a:spcPts val="0"/>
              </a:spcBef>
              <a:spcAft>
                <a:spcPts val="0"/>
              </a:spcAft>
              <a:buClr>
                <a:schemeClr val="dk1"/>
              </a:buClr>
              <a:buSzPts val="1100"/>
              <a:buFont typeface="Arial"/>
              <a:buNone/>
            </a:pPr>
            <a:r>
              <a:rPr lang="en" sz="1000"/>
              <a:t>    return quickselecthelper(A,k,smaller+1,end)</a:t>
            </a:r>
            <a:endParaRPr sz="1000"/>
          </a:p>
          <a:p>
            <a:pPr indent="0" lvl="0" marL="0" rtl="0" algn="l">
              <a:spcBef>
                <a:spcPts val="0"/>
              </a:spcBef>
              <a:spcAft>
                <a:spcPts val="0"/>
              </a:spcAft>
              <a:buNone/>
            </a:pPr>
            <a:r>
              <a:t/>
            </a:r>
            <a:endParaRPr sz="1000"/>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7" name="Shape 1717"/>
        <p:cNvGrpSpPr/>
        <p:nvPr/>
      </p:nvGrpSpPr>
      <p:grpSpPr>
        <a:xfrm>
          <a:off x="0" y="0"/>
          <a:ext cx="0" cy="0"/>
          <a:chOff x="0" y="0"/>
          <a:chExt cx="0" cy="0"/>
        </a:xfrm>
      </p:grpSpPr>
      <p:sp>
        <p:nvSpPr>
          <p:cNvPr id="1718" name="Google Shape;1718;p2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case?</a:t>
            </a:r>
            <a:endParaRPr/>
          </a:p>
          <a:p>
            <a:pPr indent="0" lvl="0" marL="0" rtl="0" algn="l">
              <a:spcBef>
                <a:spcPts val="1600"/>
              </a:spcBef>
              <a:spcAft>
                <a:spcPts val="0"/>
              </a:spcAft>
              <a:buNone/>
            </a:pPr>
            <a:r>
              <a:rPr lang="en"/>
              <a:t>Worst case? </a:t>
            </a:r>
            <a:endParaRPr/>
          </a:p>
          <a:p>
            <a:pPr indent="0" lvl="0" marL="0" rtl="0" algn="l">
              <a:spcBef>
                <a:spcPts val="1600"/>
              </a:spcBef>
              <a:spcAft>
                <a:spcPts val="1600"/>
              </a:spcAft>
              <a:buNone/>
            </a:pPr>
            <a:r>
              <a:rPr lang="en"/>
              <a:t>Average case?</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3" name="Shape 1723"/>
        <p:cNvGrpSpPr/>
        <p:nvPr/>
      </p:nvGrpSpPr>
      <p:grpSpPr>
        <a:xfrm>
          <a:off x="0" y="0"/>
          <a:ext cx="0" cy="0"/>
          <a:chOff x="0" y="0"/>
          <a:chExt cx="0" cy="0"/>
        </a:xfrm>
      </p:grpSpPr>
      <p:sp>
        <p:nvSpPr>
          <p:cNvPr id="1724" name="Google Shape;1724;p2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6" name="Google Shape;1726;p287"/>
          <p:cNvPicPr preferRelativeResize="0"/>
          <p:nvPr/>
        </p:nvPicPr>
        <p:blipFill>
          <a:blip r:embed="rId3">
            <a:alphaModFix/>
          </a:blip>
          <a:stretch>
            <a:fillRect/>
          </a:stretch>
        </p:blipFill>
        <p:spPr>
          <a:xfrm>
            <a:off x="0" y="132028"/>
            <a:ext cx="9143998" cy="4879444"/>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2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3" name="Google Shape;1733;p288"/>
          <p:cNvPicPr preferRelativeResize="0"/>
          <p:nvPr/>
        </p:nvPicPr>
        <p:blipFill>
          <a:blip r:embed="rId3">
            <a:alphaModFix/>
          </a:blip>
          <a:stretch>
            <a:fillRect/>
          </a:stretch>
        </p:blipFill>
        <p:spPr>
          <a:xfrm>
            <a:off x="0" y="121053"/>
            <a:ext cx="9144002" cy="490139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Google Shape;1738;p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0" name="Google Shape;1740;p289"/>
          <p:cNvPicPr preferRelativeResize="0"/>
          <p:nvPr/>
        </p:nvPicPr>
        <p:blipFill>
          <a:blip r:embed="rId3">
            <a:alphaModFix/>
          </a:blip>
          <a:stretch>
            <a:fillRect/>
          </a:stretch>
        </p:blipFill>
        <p:spPr>
          <a:xfrm>
            <a:off x="0" y="301170"/>
            <a:ext cx="9144001" cy="454116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4" name="Shape 1744"/>
        <p:cNvGrpSpPr/>
        <p:nvPr/>
      </p:nvGrpSpPr>
      <p:grpSpPr>
        <a:xfrm>
          <a:off x="0" y="0"/>
          <a:ext cx="0" cy="0"/>
          <a:chOff x="0" y="0"/>
          <a:chExt cx="0" cy="0"/>
        </a:xfrm>
      </p:grpSpPr>
      <p:sp>
        <p:nvSpPr>
          <p:cNvPr id="1745" name="Google Shape;1745;p2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program that takes a sequence of strings in “streaming” fashion, and computes the k longest strings in the sequence. </a:t>
            </a:r>
            <a:endParaRPr/>
          </a:p>
        </p:txBody>
      </p:sp>
      <p:sp>
        <p:nvSpPr>
          <p:cNvPr id="1746" name="Google Shape;1746;p290"/>
          <p:cNvSpPr txBox="1"/>
          <p:nvPr>
            <p:ph idx="1" type="body"/>
          </p:nvPr>
        </p:nvSpPr>
        <p:spPr>
          <a:xfrm>
            <a:off x="311700" y="2090700"/>
            <a:ext cx="8520600" cy="247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Time complexity after seeing n strings =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program that takes a sequence of strings in “streaming” fashion, and computes the k longest strings in the sequence. </a:t>
            </a:r>
            <a:endParaRPr/>
          </a:p>
        </p:txBody>
      </p:sp>
      <p:sp>
        <p:nvSpPr>
          <p:cNvPr id="1752" name="Google Shape;1752;p291"/>
          <p:cNvSpPr txBox="1"/>
          <p:nvPr>
            <p:ph idx="1" type="body"/>
          </p:nvPr>
        </p:nvSpPr>
        <p:spPr>
          <a:xfrm>
            <a:off x="311700" y="2090700"/>
            <a:ext cx="8520600" cy="24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minheap = []</a:t>
            </a:r>
            <a:endParaRPr/>
          </a:p>
          <a:p>
            <a:pPr indent="0" lvl="0" marL="0" rtl="0" algn="l">
              <a:spcBef>
                <a:spcPts val="1600"/>
              </a:spcBef>
              <a:spcAft>
                <a:spcPts val="0"/>
              </a:spcAft>
              <a:buNone/>
            </a:pPr>
            <a:r>
              <a:rPr lang="en"/>
              <a:t>for s in sequence:</a:t>
            </a:r>
            <a:endParaRPr/>
          </a:p>
          <a:p>
            <a:pPr indent="0" lvl="0" marL="0" rtl="0" algn="l">
              <a:spcBef>
                <a:spcPts val="1600"/>
              </a:spcBef>
              <a:spcAft>
                <a:spcPts val="0"/>
              </a:spcAft>
              <a:buNone/>
            </a:pPr>
            <a:r>
              <a:rPr lang="en"/>
              <a:t>  minheap.insert(s,priority=len(s))</a:t>
            </a:r>
            <a:br>
              <a:rPr lang="en"/>
            </a:br>
            <a:r>
              <a:rPr lang="en"/>
              <a:t>  if len(minheap) &gt; k:</a:t>
            </a:r>
            <a:br>
              <a:rPr lang="en"/>
            </a:br>
            <a:r>
              <a:rPr lang="en"/>
              <a:t>     minheap.extractmin()</a:t>
            </a:r>
            <a:endParaRPr/>
          </a:p>
          <a:p>
            <a:pPr indent="0" lvl="0" marL="0" rtl="0" algn="l">
              <a:spcBef>
                <a:spcPts val="1600"/>
              </a:spcBef>
              <a:spcAft>
                <a:spcPts val="1600"/>
              </a:spcAft>
              <a:buNone/>
            </a:pPr>
            <a:r>
              <a:rPr lang="en"/>
              <a:t>//minheap always maintains the k longest strings at any time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expression for selection sort</a:t>
            </a:r>
            <a:endParaRPr/>
          </a:p>
        </p:txBody>
      </p:sp>
      <p:sp>
        <p:nvSpPr>
          <p:cNvPr id="227" name="Google Shape;22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t>
            </a:r>
            <a:r>
              <a:rPr baseline="-25000" lang="en"/>
              <a:t>1</a:t>
            </a:r>
            <a:r>
              <a:rPr lang="en"/>
              <a:t>*N</a:t>
            </a:r>
            <a:r>
              <a:rPr baseline="30000" lang="en"/>
              <a:t>2</a:t>
            </a:r>
            <a:r>
              <a:rPr lang="en"/>
              <a:t>/2 + c</a:t>
            </a:r>
            <a:r>
              <a:rPr baseline="-25000" lang="en"/>
              <a:t>2</a:t>
            </a:r>
            <a:r>
              <a:rPr lang="en"/>
              <a:t>*N + c</a:t>
            </a:r>
            <a:r>
              <a:rPr baseline="-25000" lang="en"/>
              <a:t>3</a:t>
            </a:r>
            <a:endParaRPr baseline="-25000"/>
          </a:p>
        </p:txBody>
      </p:sp>
      <p:sp>
        <p:nvSpPr>
          <p:cNvPr id="228" name="Google Shape;228;p40"/>
          <p:cNvSpPr txBox="1"/>
          <p:nvPr/>
        </p:nvSpPr>
        <p:spPr>
          <a:xfrm>
            <a:off x="533450" y="1999050"/>
            <a:ext cx="6449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Which term dominates </a:t>
            </a:r>
            <a:r>
              <a:rPr lang="en" sz="2400">
                <a:solidFill>
                  <a:srgbClr val="38761D"/>
                </a:solidFill>
              </a:rPr>
              <a:t>as N becomes large?</a:t>
            </a:r>
            <a:endParaRPr sz="2400">
              <a:solidFill>
                <a:srgbClr val="38761D"/>
              </a:solidFill>
            </a:endParaRPr>
          </a:p>
        </p:txBody>
      </p:sp>
      <p:sp>
        <p:nvSpPr>
          <p:cNvPr id="229" name="Google Shape;229;p40"/>
          <p:cNvSpPr txBox="1"/>
          <p:nvPr/>
        </p:nvSpPr>
        <p:spPr>
          <a:xfrm>
            <a:off x="592625" y="2858375"/>
            <a:ext cx="69030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 first term. So let’s drop the lower-order terms. To make the analysis system-independent, we also ignore the constant factors.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a:t>
            </a:r>
            <a:r>
              <a:rPr lang="en" sz="2400">
                <a:solidFill>
                  <a:srgbClr val="990000"/>
                </a:solidFill>
              </a:rPr>
              <a:t>asymptotic complexity</a:t>
            </a:r>
            <a:r>
              <a:rPr lang="en" sz="2400"/>
              <a:t> becomes O(N</a:t>
            </a:r>
            <a:r>
              <a:rPr baseline="30000" lang="en" sz="2400"/>
              <a:t>2</a:t>
            </a:r>
            <a:r>
              <a:rPr lang="en" sz="2400"/>
              <a:t>) </a:t>
            </a:r>
            <a:endParaRPr sz="2400"/>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2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9" name="Google Shape;1759;p292"/>
          <p:cNvPicPr preferRelativeResize="0"/>
          <p:nvPr/>
        </p:nvPicPr>
        <p:blipFill>
          <a:blip r:embed="rId3">
            <a:alphaModFix/>
          </a:blip>
          <a:stretch>
            <a:fillRect/>
          </a:stretch>
        </p:blipFill>
        <p:spPr>
          <a:xfrm>
            <a:off x="1630187" y="0"/>
            <a:ext cx="5883626" cy="51435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2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heap is a good choice when you are maintaining the k largest or k smallest elements in any collection. </a:t>
            </a:r>
            <a:endParaRPr/>
          </a:p>
        </p:txBody>
      </p:sp>
      <p:sp>
        <p:nvSpPr>
          <p:cNvPr id="1765" name="Google Shape;1765;p293"/>
          <p:cNvSpPr txBox="1"/>
          <p:nvPr>
            <p:ph idx="1" type="body"/>
          </p:nvPr>
        </p:nvSpPr>
        <p:spPr>
          <a:xfrm>
            <a:off x="311700" y="1979700"/>
            <a:ext cx="8520600" cy="25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about the median finding problem?</a:t>
            </a:r>
            <a:endParaRPr/>
          </a:p>
          <a:p>
            <a:pPr indent="0" lvl="0" marL="0" rtl="0" algn="l">
              <a:spcBef>
                <a:spcPts val="1600"/>
              </a:spcBef>
              <a:spcAft>
                <a:spcPts val="1600"/>
              </a:spcAft>
              <a:buNone/>
            </a:pPr>
            <a:r>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Median of Online data</a:t>
            </a:r>
            <a:endParaRPr/>
          </a:p>
        </p:txBody>
      </p:sp>
      <p:sp>
        <p:nvSpPr>
          <p:cNvPr id="1771" name="Google Shape;1771;p2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 the running median of a sequence of numbers. The sequence is presented to you in a streaming fashion - you cannot back up to read an earlier value, and you need to output the median after reading in each new element. </a:t>
            </a:r>
            <a:endParaRPr/>
          </a:p>
          <a:p>
            <a:pPr indent="0" lvl="0" marL="0" rtl="0" algn="l">
              <a:spcBef>
                <a:spcPts val="1600"/>
              </a:spcBef>
              <a:spcAft>
                <a:spcPts val="0"/>
              </a:spcAft>
              <a:buNone/>
            </a:pPr>
            <a:r>
              <a:rPr lang="en"/>
              <a:t>Example input: 1,0,3,5,2,0,1</a:t>
            </a:r>
            <a:endParaRPr/>
          </a:p>
          <a:p>
            <a:pPr indent="0" lvl="0" marL="0" rtl="0" algn="l">
              <a:spcBef>
                <a:spcPts val="1600"/>
              </a:spcBef>
              <a:spcAft>
                <a:spcPts val="0"/>
              </a:spcAft>
              <a:buNone/>
            </a:pPr>
            <a:r>
              <a:rPr lang="en"/>
              <a:t>Output: 1, 0.5, 1, 2, 2, 1.5, 1</a:t>
            </a:r>
            <a:endParaRPr/>
          </a:p>
          <a:p>
            <a:pPr indent="0" lvl="0" marL="0" rtl="0" algn="l">
              <a:spcBef>
                <a:spcPts val="1600"/>
              </a:spcBef>
              <a:spcAft>
                <a:spcPts val="160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5" name="Shape 1775"/>
        <p:cNvGrpSpPr/>
        <p:nvPr/>
      </p:nvGrpSpPr>
      <p:grpSpPr>
        <a:xfrm>
          <a:off x="0" y="0"/>
          <a:ext cx="0" cy="0"/>
          <a:chOff x="0" y="0"/>
          <a:chExt cx="0" cy="0"/>
        </a:xfrm>
      </p:grpSpPr>
      <p:sp>
        <p:nvSpPr>
          <p:cNvPr id="1776" name="Google Shape;1776;p2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78" name="Google Shape;1778;p295"/>
          <p:cNvPicPr preferRelativeResize="0"/>
          <p:nvPr/>
        </p:nvPicPr>
        <p:blipFill>
          <a:blip r:embed="rId3">
            <a:alphaModFix/>
          </a:blip>
          <a:stretch>
            <a:fillRect/>
          </a:stretch>
        </p:blipFill>
        <p:spPr>
          <a:xfrm>
            <a:off x="0" y="390315"/>
            <a:ext cx="9144001" cy="4362871"/>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5" name="Google Shape;1785;p296"/>
          <p:cNvPicPr preferRelativeResize="0"/>
          <p:nvPr/>
        </p:nvPicPr>
        <p:blipFill>
          <a:blip r:embed="rId3">
            <a:alphaModFix/>
          </a:blip>
          <a:stretch>
            <a:fillRect/>
          </a:stretch>
        </p:blipFill>
        <p:spPr>
          <a:xfrm>
            <a:off x="1013233" y="0"/>
            <a:ext cx="7117535" cy="5143501"/>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2" name="Google Shape;1792;p297"/>
          <p:cNvPicPr preferRelativeResize="0"/>
          <p:nvPr/>
        </p:nvPicPr>
        <p:blipFill>
          <a:blip r:embed="rId3">
            <a:alphaModFix/>
          </a:blip>
          <a:stretch>
            <a:fillRect/>
          </a:stretch>
        </p:blipFill>
        <p:spPr>
          <a:xfrm>
            <a:off x="1338263" y="1290638"/>
            <a:ext cx="6467475" cy="256222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 Big File</a:t>
            </a:r>
            <a:endParaRPr/>
          </a:p>
        </p:txBody>
      </p:sp>
      <p:sp>
        <p:nvSpPr>
          <p:cNvPr id="1798" name="Google Shape;1798;p2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you have a 200 GB file with one string per line. Explain how you would sort the file. </a:t>
            </a:r>
            <a:endParaRPr/>
          </a:p>
          <a:p>
            <a:pPr indent="0" lvl="0" marL="0" rtl="0" algn="l">
              <a:spcBef>
                <a:spcPts val="1600"/>
              </a:spcBef>
              <a:spcAft>
                <a:spcPts val="1600"/>
              </a:spcAft>
              <a:buNone/>
            </a:pPr>
            <a:r>
              <a:rPr lang="en"/>
              <a:t>You cannot bring all the data into memory. </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2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5" name="Google Shape;1805;p299"/>
          <p:cNvPicPr preferRelativeResize="0"/>
          <p:nvPr/>
        </p:nvPicPr>
        <p:blipFill>
          <a:blip r:embed="rId3">
            <a:alphaModFix/>
          </a:blip>
          <a:stretch>
            <a:fillRect/>
          </a:stretch>
        </p:blipFill>
        <p:spPr>
          <a:xfrm>
            <a:off x="352425" y="309563"/>
            <a:ext cx="8439150" cy="4524375"/>
          </a:xfrm>
          <a:prstGeom prst="rect">
            <a:avLst/>
          </a:prstGeom>
          <a:noFill/>
          <a:ln>
            <a:noFill/>
          </a:ln>
        </p:spPr>
      </p:pic>
      <p:sp>
        <p:nvSpPr>
          <p:cNvPr id="1806" name="Google Shape;1806;p299"/>
          <p:cNvSpPr txBox="1"/>
          <p:nvPr/>
        </p:nvSpPr>
        <p:spPr>
          <a:xfrm>
            <a:off x="6657100" y="461700"/>
            <a:ext cx="1950900" cy="1040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Two-way external merge sort with 3 buffers</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Google Shape;1811;p3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3" name="Google Shape;1813;p300"/>
          <p:cNvPicPr preferRelativeResize="0"/>
          <p:nvPr/>
        </p:nvPicPr>
        <p:blipFill>
          <a:blip r:embed="rId3">
            <a:alphaModFix/>
          </a:blip>
          <a:stretch>
            <a:fillRect/>
          </a:stretch>
        </p:blipFill>
        <p:spPr>
          <a:xfrm>
            <a:off x="255443" y="0"/>
            <a:ext cx="8633113" cy="5143499"/>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3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0" name="Google Shape;1820;p301"/>
          <p:cNvPicPr preferRelativeResize="0"/>
          <p:nvPr/>
        </p:nvPicPr>
        <p:blipFill>
          <a:blip r:embed="rId3">
            <a:alphaModFix/>
          </a:blip>
          <a:stretch>
            <a:fillRect/>
          </a:stretch>
        </p:blipFill>
        <p:spPr>
          <a:xfrm>
            <a:off x="9525" y="90488"/>
            <a:ext cx="9124950" cy="4962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variation of the brute force algorithm</a:t>
            </a:r>
            <a:endParaRPr/>
          </a:p>
        </p:txBody>
      </p:sp>
      <p:sp>
        <p:nvSpPr>
          <p:cNvPr id="235" name="Google Shape;23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get the minimum elements one by one, we scanned the array from left to right and kept track of the next minimum. </a:t>
            </a:r>
            <a:endParaRPr/>
          </a:p>
          <a:p>
            <a:pPr indent="0" lvl="0" marL="0" rtl="0" algn="l">
              <a:spcBef>
                <a:spcPts val="1600"/>
              </a:spcBef>
              <a:spcAft>
                <a:spcPts val="0"/>
              </a:spcAft>
              <a:buNone/>
            </a:pPr>
            <a:r>
              <a:rPr lang="en"/>
              <a:t>Instead, we could have scanned the array from right to left, and </a:t>
            </a:r>
            <a:r>
              <a:rPr lang="en">
                <a:solidFill>
                  <a:srgbClr val="85200C"/>
                </a:solidFill>
              </a:rPr>
              <a:t>bubbled</a:t>
            </a:r>
            <a:r>
              <a:rPr lang="en"/>
              <a:t> up the minimum to the left by repeated exchanges.</a:t>
            </a:r>
            <a:endParaRPr/>
          </a:p>
          <a:p>
            <a:pPr indent="0" lvl="0" marL="0" rtl="0" algn="l">
              <a:spcBef>
                <a:spcPts val="1600"/>
              </a:spcBef>
              <a:spcAft>
                <a:spcPts val="0"/>
              </a:spcAft>
              <a:buNone/>
            </a:pPr>
            <a:r>
              <a:rPr lang="en">
                <a:latin typeface="Courier New"/>
                <a:ea typeface="Courier New"/>
                <a:cs typeface="Courier New"/>
                <a:sym typeface="Courier New"/>
              </a:rPr>
              <a:t>Repeat n times:</a:t>
            </a:r>
            <a:endParaRPr>
              <a:latin typeface="Courier New"/>
              <a:ea typeface="Courier New"/>
              <a:cs typeface="Courier New"/>
              <a:sym typeface="Courier New"/>
            </a:endParaRPr>
          </a:p>
          <a:p>
            <a:pPr indent="0" lvl="0" marL="0" rtl="0" algn="l">
              <a:spcBef>
                <a:spcPts val="1600"/>
              </a:spcBef>
              <a:spcAft>
                <a:spcPts val="0"/>
              </a:spcAft>
              <a:buNone/>
            </a:pPr>
            <a:r>
              <a:rPr lang="en">
                <a:latin typeface="Courier New"/>
                <a:ea typeface="Courier New"/>
                <a:cs typeface="Courier New"/>
                <a:sym typeface="Courier New"/>
              </a:rPr>
              <a:t>     While scanning the array from right to left:</a:t>
            </a:r>
            <a:endParaRPr>
              <a:latin typeface="Courier New"/>
              <a:ea typeface="Courier New"/>
              <a:cs typeface="Courier New"/>
              <a:sym typeface="Courier New"/>
            </a:endParaRPr>
          </a:p>
          <a:p>
            <a:pPr indent="0" lvl="0" marL="0" rtl="0" algn="l">
              <a:spcBef>
                <a:spcPts val="1600"/>
              </a:spcBef>
              <a:spcAft>
                <a:spcPts val="1600"/>
              </a:spcAft>
              <a:buNone/>
            </a:pPr>
            <a:r>
              <a:rPr lang="en">
                <a:latin typeface="Courier New"/>
                <a:ea typeface="Courier New"/>
                <a:cs typeface="Courier New"/>
                <a:sym typeface="Courier New"/>
              </a:rPr>
              <a:t>            </a:t>
            </a:r>
            <a:r>
              <a:rPr lang="en">
                <a:latin typeface="Courier New"/>
                <a:ea typeface="Courier New"/>
                <a:cs typeface="Courier New"/>
                <a:sym typeface="Courier New"/>
              </a:rPr>
              <a:t>i</a:t>
            </a:r>
            <a:r>
              <a:rPr lang="en">
                <a:latin typeface="Courier New"/>
                <a:ea typeface="Courier New"/>
                <a:cs typeface="Courier New"/>
                <a:sym typeface="Courier New"/>
              </a:rPr>
              <a:t>f A[i-1] &gt; A[i], swap them </a:t>
            </a:r>
            <a:endParaRPr>
              <a:latin typeface="Courier New"/>
              <a:ea typeface="Courier New"/>
              <a:cs typeface="Courier New"/>
              <a:sym typeface="Courier New"/>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pic>
        <p:nvPicPr>
          <p:cNvPr id="1825" name="Google Shape;1825;p302"/>
          <p:cNvPicPr preferRelativeResize="0"/>
          <p:nvPr/>
        </p:nvPicPr>
        <p:blipFill>
          <a:blip r:embed="rId3">
            <a:alphaModFix/>
          </a:blip>
          <a:stretch>
            <a:fillRect/>
          </a:stretch>
        </p:blipFill>
        <p:spPr>
          <a:xfrm>
            <a:off x="152400" y="152400"/>
            <a:ext cx="8531391" cy="4838700"/>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sp>
        <p:nvSpPr>
          <p:cNvPr id="1830" name="Google Shape;1830;p3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2" name="Google Shape;1832;p303"/>
          <p:cNvPicPr preferRelativeResize="0"/>
          <p:nvPr/>
        </p:nvPicPr>
        <p:blipFill>
          <a:blip r:embed="rId3">
            <a:alphaModFix/>
          </a:blip>
          <a:stretch>
            <a:fillRect/>
          </a:stretch>
        </p:blipFill>
        <p:spPr>
          <a:xfrm>
            <a:off x="523875" y="495300"/>
            <a:ext cx="8096250" cy="415290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3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9" name="Google Shape;1839;p304"/>
          <p:cNvPicPr preferRelativeResize="0"/>
          <p:nvPr/>
        </p:nvPicPr>
        <p:blipFill>
          <a:blip r:embed="rId3">
            <a:alphaModFix/>
          </a:blip>
          <a:stretch>
            <a:fillRect/>
          </a:stretch>
        </p:blipFill>
        <p:spPr>
          <a:xfrm>
            <a:off x="66675" y="476250"/>
            <a:ext cx="9010650" cy="4648200"/>
          </a:xfrm>
          <a:prstGeom prst="rect">
            <a:avLst/>
          </a:prstGeom>
          <a:noFill/>
          <a:ln>
            <a:noFill/>
          </a:ln>
        </p:spPr>
      </p:pic>
      <p:sp>
        <p:nvSpPr>
          <p:cNvPr id="1840" name="Google Shape;1840;p304"/>
          <p:cNvSpPr txBox="1"/>
          <p:nvPr/>
        </p:nvSpPr>
        <p:spPr>
          <a:xfrm>
            <a:off x="2276250" y="95150"/>
            <a:ext cx="66096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Number of passes in k-way External Merge Sort</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Google Shape;1845;p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47" name="Google Shape;1847;p305"/>
          <p:cNvPicPr preferRelativeResize="0"/>
          <p:nvPr/>
        </p:nvPicPr>
        <p:blipFill>
          <a:blip r:embed="rId3">
            <a:alphaModFix/>
          </a:blip>
          <a:stretch>
            <a:fillRect/>
          </a:stretch>
        </p:blipFill>
        <p:spPr>
          <a:xfrm>
            <a:off x="242888" y="338138"/>
            <a:ext cx="8658225" cy="44672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3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54" name="Google Shape;1854;p306"/>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3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1" name="Google Shape;1861;p30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3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8" name="Google Shape;1868;p30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2" name="Shape 1872"/>
        <p:cNvGrpSpPr/>
        <p:nvPr/>
      </p:nvGrpSpPr>
      <p:grpSpPr>
        <a:xfrm>
          <a:off x="0" y="0"/>
          <a:ext cx="0" cy="0"/>
          <a:chOff x="0" y="0"/>
          <a:chExt cx="0" cy="0"/>
        </a:xfrm>
      </p:grpSpPr>
      <p:sp>
        <p:nvSpPr>
          <p:cNvPr id="1873" name="Google Shape;1873;p3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75" name="Google Shape;1875;p309"/>
          <p:cNvPicPr preferRelativeResize="0"/>
          <p:nvPr/>
        </p:nvPicPr>
        <p:blipFill>
          <a:blip r:embed="rId3">
            <a:alphaModFix/>
          </a:blip>
          <a:stretch>
            <a:fillRect/>
          </a:stretch>
        </p:blipFill>
        <p:spPr>
          <a:xfrm>
            <a:off x="2297262" y="152400"/>
            <a:ext cx="485427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problem definition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 name="Google Shape;70;p15"/>
          <p:cNvPicPr preferRelativeResize="0"/>
          <p:nvPr/>
        </p:nvPicPr>
        <p:blipFill>
          <a:blip r:embed="rId3">
            <a:alphaModFix/>
          </a:blip>
          <a:stretch>
            <a:fillRect/>
          </a:stretch>
        </p:blipFill>
        <p:spPr>
          <a:xfrm>
            <a:off x="0" y="1187311"/>
            <a:ext cx="9144001" cy="307367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Courier New"/>
                <a:ea typeface="Courier New"/>
                <a:cs typeface="Courier New"/>
                <a:sym typeface="Courier New"/>
              </a:rPr>
              <a:t>def </a:t>
            </a:r>
            <a:r>
              <a:rPr b="1" lang="en" sz="2400">
                <a:solidFill>
                  <a:srgbClr val="990000"/>
                </a:solidFill>
                <a:latin typeface="Courier New"/>
                <a:ea typeface="Courier New"/>
                <a:cs typeface="Courier New"/>
                <a:sym typeface="Courier New"/>
              </a:rPr>
              <a:t>bubblesort</a:t>
            </a:r>
            <a:r>
              <a:rPr lang="en" sz="2400">
                <a:solidFill>
                  <a:schemeClr val="dk1"/>
                </a:solidFill>
                <a:latin typeface="Courier New"/>
                <a:ea typeface="Courier New"/>
                <a:cs typeface="Courier New"/>
                <a:sym typeface="Courier New"/>
              </a:rPr>
              <a:t>(a):</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400">
                <a:solidFill>
                  <a:schemeClr val="dk1"/>
                </a:solidFill>
                <a:latin typeface="Courier New"/>
                <a:ea typeface="Courier New"/>
                <a:cs typeface="Courier New"/>
                <a:sym typeface="Courier New"/>
              </a:rPr>
              <a:t>    for start in range(len(a)):</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400">
                <a:solidFill>
                  <a:schemeClr val="dk1"/>
                </a:solidFill>
                <a:latin typeface="Courier New"/>
                <a:ea typeface="Courier New"/>
                <a:cs typeface="Courier New"/>
                <a:sym typeface="Courier New"/>
              </a:rPr>
              <a:t>        for i in range(len(a)-1,start,-1):</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400">
                <a:solidFill>
                  <a:schemeClr val="dk1"/>
                </a:solidFill>
                <a:latin typeface="Courier New"/>
                <a:ea typeface="Courier New"/>
                <a:cs typeface="Courier New"/>
                <a:sym typeface="Courier New"/>
              </a:rPr>
              <a:t>            if a[i-1] &gt; a[i]:</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400">
                <a:solidFill>
                  <a:schemeClr val="dk1"/>
                </a:solidFill>
                <a:latin typeface="Courier New"/>
                <a:ea typeface="Courier New"/>
                <a:cs typeface="Courier New"/>
                <a:sym typeface="Courier New"/>
              </a:rPr>
              <a:t>                (a[i-1],a[i]) = (a[i],a[i-1])</a:t>
            </a:r>
            <a:endParaRPr sz="2400">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sz="24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the bubble sort is the wrong way to go”</a:t>
            </a:r>
            <a:endParaRPr/>
          </a:p>
        </p:txBody>
      </p:sp>
      <p:pic>
        <p:nvPicPr>
          <p:cNvPr id="247" name="Google Shape;247;p43"/>
          <p:cNvPicPr preferRelativeResize="0"/>
          <p:nvPr/>
        </p:nvPicPr>
        <p:blipFill>
          <a:blip r:embed="rId3">
            <a:alphaModFix/>
          </a:blip>
          <a:stretch>
            <a:fillRect/>
          </a:stretch>
        </p:blipFill>
        <p:spPr>
          <a:xfrm>
            <a:off x="1231225" y="1270775"/>
            <a:ext cx="5715000" cy="333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time expression for bubble sort</a:t>
            </a:r>
            <a:endParaRPr/>
          </a:p>
        </p:txBody>
      </p:sp>
      <p:sp>
        <p:nvSpPr>
          <p:cNvPr id="253" name="Google Shape;25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t>
            </a:r>
            <a:r>
              <a:rPr baseline="-25000" lang="en"/>
              <a:t>1</a:t>
            </a:r>
            <a:r>
              <a:rPr lang="en"/>
              <a:t>*N</a:t>
            </a:r>
            <a:r>
              <a:rPr baseline="30000" lang="en"/>
              <a:t>2</a:t>
            </a:r>
            <a:r>
              <a:rPr lang="en"/>
              <a:t>/2 + c</a:t>
            </a:r>
            <a:r>
              <a:rPr baseline="-25000" lang="en"/>
              <a:t>2</a:t>
            </a:r>
            <a:r>
              <a:rPr lang="en"/>
              <a:t>*N + c</a:t>
            </a:r>
            <a:r>
              <a:rPr baseline="-25000" lang="en"/>
              <a:t>3</a:t>
            </a:r>
            <a:endParaRPr baseline="-25000"/>
          </a:p>
        </p:txBody>
      </p:sp>
      <p:sp>
        <p:nvSpPr>
          <p:cNvPr id="254" name="Google Shape;254;p44"/>
          <p:cNvSpPr txBox="1"/>
          <p:nvPr/>
        </p:nvSpPr>
        <p:spPr>
          <a:xfrm>
            <a:off x="319600" y="1799425"/>
            <a:ext cx="8665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The </a:t>
            </a:r>
            <a:r>
              <a:rPr lang="en" sz="2400">
                <a:solidFill>
                  <a:srgbClr val="990000"/>
                </a:solidFill>
              </a:rPr>
              <a:t>asymptotic complexity</a:t>
            </a:r>
            <a:r>
              <a:rPr lang="en" sz="2400">
                <a:solidFill>
                  <a:schemeClr val="dk1"/>
                </a:solidFill>
              </a:rPr>
              <a:t> becomes O(N</a:t>
            </a:r>
            <a:r>
              <a:rPr baseline="30000" lang="en" sz="2400">
                <a:solidFill>
                  <a:schemeClr val="dk1"/>
                </a:solidFill>
              </a:rPr>
              <a:t>2</a:t>
            </a:r>
            <a:r>
              <a:rPr lang="en" sz="2400">
                <a:solidFill>
                  <a:schemeClr val="dk1"/>
                </a:solidFill>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45"/>
          <p:cNvPicPr preferRelativeResize="0"/>
          <p:nvPr/>
        </p:nvPicPr>
        <p:blipFill>
          <a:blip r:embed="rId3">
            <a:alphaModFix/>
          </a:blip>
          <a:stretch>
            <a:fillRect/>
          </a:stretch>
        </p:blipFill>
        <p:spPr>
          <a:xfrm>
            <a:off x="801849" y="0"/>
            <a:ext cx="7540302"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175175" y="703050"/>
            <a:ext cx="877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2: Decrease-and-conquer</a:t>
            </a:r>
            <a:endParaRPr/>
          </a:p>
        </p:txBody>
      </p:sp>
      <p:sp>
        <p:nvSpPr>
          <p:cNvPr id="267" name="Google Shape;267;p46"/>
          <p:cNvSpPr txBox="1"/>
          <p:nvPr/>
        </p:nvSpPr>
        <p:spPr>
          <a:xfrm>
            <a:off x="1008725" y="1902000"/>
            <a:ext cx="7757400" cy="2087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Decrease the problem of size n to size n-1</a:t>
            </a:r>
            <a:endParaRPr sz="2400"/>
          </a:p>
          <a:p>
            <a:pPr indent="-381000" lvl="0" marL="457200" rtl="0" algn="l">
              <a:spcBef>
                <a:spcPts val="0"/>
              </a:spcBef>
              <a:spcAft>
                <a:spcPts val="0"/>
              </a:spcAft>
              <a:buSzPts val="2400"/>
              <a:buChar char="-"/>
            </a:pPr>
            <a:r>
              <a:rPr lang="en" sz="2400"/>
              <a:t>Assume you have solved the problem of size n-1</a:t>
            </a:r>
            <a:endParaRPr sz="2400"/>
          </a:p>
          <a:p>
            <a:pPr indent="-381000" lvl="0" marL="457200" rtl="0" algn="l">
              <a:spcBef>
                <a:spcPts val="0"/>
              </a:spcBef>
              <a:spcAft>
                <a:spcPts val="0"/>
              </a:spcAft>
              <a:buSzPts val="2400"/>
              <a:buChar char="-"/>
            </a:pPr>
            <a:r>
              <a:rPr lang="en" sz="2400"/>
              <a:t>Solve the problem of size n using the solution to the problem of size n-1 </a:t>
            </a:r>
            <a:endParaRPr sz="2400"/>
          </a:p>
          <a:p>
            <a:pPr indent="-381000" lvl="0" marL="457200" rtl="0" algn="l">
              <a:spcBef>
                <a:spcPts val="0"/>
              </a:spcBef>
              <a:spcAft>
                <a:spcPts val="0"/>
              </a:spcAft>
              <a:buSzPts val="2400"/>
              <a:buChar char="-"/>
            </a:pPr>
            <a:r>
              <a:rPr lang="en" sz="2400">
                <a:solidFill>
                  <a:srgbClr val="85200C"/>
                </a:solidFill>
              </a:rPr>
              <a:t>Recursive</a:t>
            </a:r>
            <a:r>
              <a:rPr lang="en" sz="2400"/>
              <a:t> (if top-down) and </a:t>
            </a:r>
            <a:r>
              <a:rPr lang="en" sz="2400">
                <a:solidFill>
                  <a:srgbClr val="990000"/>
                </a:solidFill>
              </a:rPr>
              <a:t>iterative</a:t>
            </a:r>
            <a:r>
              <a:rPr lang="en" sz="2400"/>
              <a:t> (if bottom-up)</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47"/>
          <p:cNvPicPr preferRelativeResize="0"/>
          <p:nvPr/>
        </p:nvPicPr>
        <p:blipFill>
          <a:blip r:embed="rId3">
            <a:alphaModFix/>
          </a:blip>
          <a:stretch>
            <a:fillRect/>
          </a:stretch>
        </p:blipFill>
        <p:spPr>
          <a:xfrm>
            <a:off x="2803775" y="1107850"/>
            <a:ext cx="2657475" cy="2352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1919975" y="2197375"/>
            <a:ext cx="5819775" cy="89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49"/>
          <p:cNvPicPr preferRelativeResize="0"/>
          <p:nvPr/>
        </p:nvPicPr>
        <p:blipFill>
          <a:blip r:embed="rId3">
            <a:alphaModFix/>
          </a:blip>
          <a:stretch>
            <a:fillRect/>
          </a:stretch>
        </p:blipFill>
        <p:spPr>
          <a:xfrm>
            <a:off x="1662113" y="2124075"/>
            <a:ext cx="5819775" cy="895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50"/>
          <p:cNvPicPr preferRelativeResize="0"/>
          <p:nvPr/>
        </p:nvPicPr>
        <p:blipFill>
          <a:blip r:embed="rId3">
            <a:alphaModFix/>
          </a:blip>
          <a:stretch>
            <a:fillRect/>
          </a:stretch>
        </p:blipFill>
        <p:spPr>
          <a:xfrm>
            <a:off x="1951850" y="2087200"/>
            <a:ext cx="5819775" cy="89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51"/>
          <p:cNvPicPr preferRelativeResize="0"/>
          <p:nvPr/>
        </p:nvPicPr>
        <p:blipFill>
          <a:blip r:embed="rId3">
            <a:alphaModFix/>
          </a:blip>
          <a:stretch>
            <a:fillRect/>
          </a:stretch>
        </p:blipFill>
        <p:spPr>
          <a:xfrm>
            <a:off x="1888125" y="2124075"/>
            <a:ext cx="5819775" cy="89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1152475"/>
            <a:ext cx="520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“Computer manufacturers of the 1960s estimated that more than 25% of the running time on their computers was spent on sorting… in fact, there were many installations in which the task of sorting was responsible for more than half of the computing time.” (Donald Knuth, </a:t>
            </a:r>
            <a:r>
              <a:rPr i="1" lang="en"/>
              <a:t>The Art of Computer Programming, Vol 3</a:t>
            </a:r>
            <a:r>
              <a:rPr lang="en"/>
              <a:t>)</a:t>
            </a:r>
            <a:endParaRPr/>
          </a:p>
        </p:txBody>
      </p:sp>
      <p:pic>
        <p:nvPicPr>
          <p:cNvPr id="76" name="Google Shape;76;p16"/>
          <p:cNvPicPr preferRelativeResize="0"/>
          <p:nvPr/>
        </p:nvPicPr>
        <p:blipFill>
          <a:blip r:embed="rId3">
            <a:alphaModFix/>
          </a:blip>
          <a:stretch>
            <a:fillRect/>
          </a:stretch>
        </p:blipFill>
        <p:spPr>
          <a:xfrm>
            <a:off x="5645247" y="661222"/>
            <a:ext cx="3088575" cy="3652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52"/>
          <p:cNvPicPr preferRelativeResize="0"/>
          <p:nvPr/>
        </p:nvPicPr>
        <p:blipFill>
          <a:blip r:embed="rId3">
            <a:alphaModFix/>
          </a:blip>
          <a:stretch>
            <a:fillRect/>
          </a:stretch>
        </p:blipFill>
        <p:spPr>
          <a:xfrm>
            <a:off x="1662113" y="2174775"/>
            <a:ext cx="5819775" cy="895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53"/>
          <p:cNvPicPr preferRelativeResize="0"/>
          <p:nvPr/>
        </p:nvPicPr>
        <p:blipFill>
          <a:blip r:embed="rId3">
            <a:alphaModFix/>
          </a:blip>
          <a:stretch>
            <a:fillRect/>
          </a:stretch>
        </p:blipFill>
        <p:spPr>
          <a:xfrm>
            <a:off x="1848300" y="2039425"/>
            <a:ext cx="5819775" cy="89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d</a:t>
            </a:r>
            <a:r>
              <a:rPr lang="en" sz="2400">
                <a:latin typeface="Courier New"/>
                <a:ea typeface="Courier New"/>
                <a:cs typeface="Courier New"/>
                <a:sym typeface="Courier New"/>
              </a:rPr>
              <a:t>ef </a:t>
            </a:r>
            <a:r>
              <a:rPr b="1" lang="en" sz="2400">
                <a:solidFill>
                  <a:srgbClr val="990000"/>
                </a:solidFill>
                <a:latin typeface="Courier New"/>
                <a:ea typeface="Courier New"/>
                <a:cs typeface="Courier New"/>
                <a:sym typeface="Courier New"/>
              </a:rPr>
              <a:t>insertionsort</a:t>
            </a:r>
            <a:r>
              <a:rPr lang="en" sz="2400">
                <a:latin typeface="Courier New"/>
                <a:ea typeface="Courier New"/>
                <a:cs typeface="Courier New"/>
                <a:sym typeface="Courier New"/>
              </a:rPr>
              <a:t>(A,n): //array A[1..n]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2400">
                <a:latin typeface="Courier New"/>
                <a:ea typeface="Courier New"/>
                <a:cs typeface="Courier New"/>
                <a:sym typeface="Courier New"/>
              </a:rPr>
              <a:t>i</a:t>
            </a:r>
            <a:r>
              <a:rPr lang="en" sz="2400">
                <a:latin typeface="Courier New"/>
                <a:ea typeface="Courier New"/>
                <a:cs typeface="Courier New"/>
                <a:sym typeface="Courier New"/>
              </a:rPr>
              <a:t>f (n &lt;= 1) return;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insertionsort(A,n-1);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1800">
                <a:latin typeface="Courier New"/>
                <a:ea typeface="Courier New"/>
                <a:cs typeface="Courier New"/>
                <a:sym typeface="Courier New"/>
              </a:rPr>
              <a:t>now insert the nth element into its place.</a:t>
            </a:r>
            <a:r>
              <a:rPr lang="en" sz="2400">
                <a:latin typeface="Courier New"/>
                <a:ea typeface="Courier New"/>
                <a:cs typeface="Courier New"/>
                <a:sym typeface="Courier New"/>
              </a:rPr>
              <a:t> </a:t>
            </a:r>
            <a:br>
              <a:rPr lang="en" sz="2400">
                <a:latin typeface="Courier New"/>
                <a:ea typeface="Courier New"/>
                <a:cs typeface="Courier New"/>
                <a:sym typeface="Courier New"/>
              </a:rPr>
            </a:br>
            <a:r>
              <a:rPr lang="en" sz="2400">
                <a:latin typeface="Courier New"/>
                <a:ea typeface="Courier New"/>
                <a:cs typeface="Courier New"/>
                <a:sym typeface="Courier New"/>
              </a:rPr>
              <a:t>  j = n-1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while j &gt;= 1 and A[j] &gt; A[j+1]: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swap(A[j+1],A[j])</a:t>
            </a:r>
            <a:br>
              <a:rPr lang="en" sz="2400">
                <a:latin typeface="Courier New"/>
                <a:ea typeface="Courier New"/>
                <a:cs typeface="Courier New"/>
                <a:sym typeface="Courier New"/>
              </a:rPr>
            </a:br>
            <a:r>
              <a:rPr lang="en" sz="2400">
                <a:latin typeface="Courier New"/>
                <a:ea typeface="Courier New"/>
                <a:cs typeface="Courier New"/>
                <a:sym typeface="Courier New"/>
              </a:rPr>
              <a:t>     j = j - 1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return   </a:t>
            </a:r>
            <a:endParaRPr sz="2400">
              <a:latin typeface="Courier New"/>
              <a:ea typeface="Courier New"/>
              <a:cs typeface="Courier New"/>
              <a:sym typeface="Courier New"/>
            </a:endParaRPr>
          </a:p>
        </p:txBody>
      </p:sp>
      <p:sp>
        <p:nvSpPr>
          <p:cNvPr id="308" name="Google Shape;308;p54"/>
          <p:cNvSpPr txBox="1"/>
          <p:nvPr/>
        </p:nvSpPr>
        <p:spPr>
          <a:xfrm>
            <a:off x="5987475" y="3431650"/>
            <a:ext cx="26514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Recursive version</a:t>
            </a:r>
            <a:endParaRPr sz="2400"/>
          </a:p>
          <a:p>
            <a:pPr indent="0" lvl="0" marL="0" rtl="0" algn="l">
              <a:spcBef>
                <a:spcPts val="0"/>
              </a:spcBef>
              <a:spcAft>
                <a:spcPts val="0"/>
              </a:spcAft>
              <a:buNone/>
            </a:pPr>
            <a:r>
              <a:rPr lang="en" sz="2400"/>
              <a:t>(Top-down)</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55"/>
          <p:cNvPicPr preferRelativeResize="0"/>
          <p:nvPr/>
        </p:nvPicPr>
        <p:blipFill>
          <a:blip r:embed="rId3">
            <a:alphaModFix/>
          </a:blip>
          <a:stretch>
            <a:fillRect/>
          </a:stretch>
        </p:blipFill>
        <p:spPr>
          <a:xfrm>
            <a:off x="1617425" y="1633325"/>
            <a:ext cx="5686425" cy="2019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56"/>
          <p:cNvPicPr preferRelativeResize="0"/>
          <p:nvPr/>
        </p:nvPicPr>
        <p:blipFill>
          <a:blip r:embed="rId3">
            <a:alphaModFix/>
          </a:blip>
          <a:stretch>
            <a:fillRect/>
          </a:stretch>
        </p:blipFill>
        <p:spPr>
          <a:xfrm>
            <a:off x="1697025" y="1720925"/>
            <a:ext cx="5819775" cy="2019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57"/>
          <p:cNvPicPr preferRelativeResize="0"/>
          <p:nvPr/>
        </p:nvPicPr>
        <p:blipFill>
          <a:blip r:embed="rId3">
            <a:alphaModFix/>
          </a:blip>
          <a:stretch>
            <a:fillRect/>
          </a:stretch>
        </p:blipFill>
        <p:spPr>
          <a:xfrm>
            <a:off x="1840375" y="1562100"/>
            <a:ext cx="5810250" cy="2019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58"/>
          <p:cNvPicPr preferRelativeResize="0"/>
          <p:nvPr/>
        </p:nvPicPr>
        <p:blipFill>
          <a:blip r:embed="rId3">
            <a:alphaModFix/>
          </a:blip>
          <a:stretch>
            <a:fillRect/>
          </a:stretch>
        </p:blipFill>
        <p:spPr>
          <a:xfrm>
            <a:off x="1800550" y="1521875"/>
            <a:ext cx="5810250" cy="2009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59"/>
          <p:cNvPicPr preferRelativeResize="0"/>
          <p:nvPr/>
        </p:nvPicPr>
        <p:blipFill>
          <a:blip r:embed="rId3">
            <a:alphaModFix/>
          </a:blip>
          <a:stretch>
            <a:fillRect/>
          </a:stretch>
        </p:blipFill>
        <p:spPr>
          <a:xfrm>
            <a:off x="1856300" y="1566863"/>
            <a:ext cx="5810250" cy="2009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60"/>
          <p:cNvPicPr preferRelativeResize="0"/>
          <p:nvPr/>
        </p:nvPicPr>
        <p:blipFill>
          <a:blip r:embed="rId3">
            <a:alphaModFix/>
          </a:blip>
          <a:stretch>
            <a:fillRect/>
          </a:stretch>
        </p:blipFill>
        <p:spPr>
          <a:xfrm>
            <a:off x="1666875" y="1649275"/>
            <a:ext cx="5810250" cy="2019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61"/>
          <p:cNvPicPr preferRelativeResize="0"/>
          <p:nvPr/>
        </p:nvPicPr>
        <p:blipFill>
          <a:blip r:embed="rId3">
            <a:alphaModFix/>
          </a:blip>
          <a:stretch>
            <a:fillRect/>
          </a:stretch>
        </p:blipFill>
        <p:spPr>
          <a:xfrm>
            <a:off x="1848300" y="2039425"/>
            <a:ext cx="5819775" cy="89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for a value is faster in a sorted array than an unsorted array.</a:t>
            </a:r>
            <a:endParaRPr/>
          </a:p>
          <a:p>
            <a:pPr indent="0" lvl="0" marL="0" rtl="0" algn="l">
              <a:spcBef>
                <a:spcPts val="1600"/>
              </a:spcBef>
              <a:spcAft>
                <a:spcPts val="0"/>
              </a:spcAft>
              <a:buNone/>
            </a:pPr>
            <a:r>
              <a:rPr lang="en"/>
              <a:t>Can find duplicates easily using sorting (all items with equal value appear in consecutive positions).  </a:t>
            </a:r>
            <a:endParaRPr/>
          </a:p>
          <a:p>
            <a:pPr indent="0" lvl="0" marL="0" rtl="0" algn="l">
              <a:spcBef>
                <a:spcPts val="1600"/>
              </a:spcBef>
              <a:spcAft>
                <a:spcPts val="0"/>
              </a:spcAft>
              <a:buNone/>
            </a:pPr>
            <a:r>
              <a:rPr lang="en"/>
              <a:t>Matching items in two or more files. </a:t>
            </a:r>
            <a:endParaRPr/>
          </a:p>
          <a:p>
            <a:pPr indent="0" lvl="0" marL="0" rtl="0" algn="l">
              <a:spcBef>
                <a:spcPts val="1600"/>
              </a:spcBef>
              <a:spcAft>
                <a:spcPts val="0"/>
              </a:spcAft>
              <a:buNone/>
            </a:pPr>
            <a:r>
              <a:rPr lang="en"/>
              <a:t>Can find median and top k values quickly.</a:t>
            </a:r>
            <a:endParaRPr/>
          </a:p>
          <a:p>
            <a:pPr indent="0" lvl="0" marL="0" rtl="0" algn="l">
              <a:spcBef>
                <a:spcPts val="1600"/>
              </a:spcBef>
              <a:spcAft>
                <a:spcPts val="1600"/>
              </a:spcAft>
              <a:buNone/>
            </a:pPr>
            <a:r>
              <a:rPr lang="en"/>
              <a:t>The truncated top of an immense sorted list is the universal UI.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def </a:t>
            </a:r>
            <a:r>
              <a:rPr b="1" lang="en" sz="2400">
                <a:solidFill>
                  <a:srgbClr val="990000"/>
                </a:solidFill>
                <a:latin typeface="Courier New"/>
                <a:ea typeface="Courier New"/>
                <a:cs typeface="Courier New"/>
                <a:sym typeface="Courier New"/>
              </a:rPr>
              <a:t>insertionsort</a:t>
            </a:r>
            <a:r>
              <a:rPr lang="en" sz="2400">
                <a:latin typeface="Courier New"/>
                <a:ea typeface="Courier New"/>
                <a:cs typeface="Courier New"/>
                <a:sym typeface="Courier New"/>
              </a:rPr>
              <a:t>(A,n): //array A[1..n]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if (n &lt;= 1) return;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insertionsort(A,n-1);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1800">
                <a:latin typeface="Courier New"/>
                <a:ea typeface="Courier New"/>
                <a:cs typeface="Courier New"/>
                <a:sym typeface="Courier New"/>
              </a:rPr>
              <a:t>now insert the nth element into its place.</a:t>
            </a:r>
            <a:r>
              <a:rPr lang="en" sz="2400">
                <a:latin typeface="Courier New"/>
                <a:ea typeface="Courier New"/>
                <a:cs typeface="Courier New"/>
                <a:sym typeface="Courier New"/>
              </a:rPr>
              <a:t> </a:t>
            </a:r>
            <a:br>
              <a:rPr lang="en" sz="2400">
                <a:latin typeface="Courier New"/>
                <a:ea typeface="Courier New"/>
                <a:cs typeface="Courier New"/>
                <a:sym typeface="Courier New"/>
              </a:rPr>
            </a:br>
            <a:r>
              <a:rPr lang="en" sz="2400">
                <a:latin typeface="Courier New"/>
                <a:ea typeface="Courier New"/>
                <a:cs typeface="Courier New"/>
                <a:sym typeface="Courier New"/>
              </a:rPr>
              <a:t>  nth = A[n]</a:t>
            </a:r>
            <a:br>
              <a:rPr lang="en" sz="2400">
                <a:latin typeface="Courier New"/>
                <a:ea typeface="Courier New"/>
                <a:cs typeface="Courier New"/>
                <a:sym typeface="Courier New"/>
              </a:rPr>
            </a:br>
            <a:r>
              <a:rPr lang="en" sz="2400">
                <a:latin typeface="Courier New"/>
                <a:ea typeface="Courier New"/>
                <a:cs typeface="Courier New"/>
                <a:sym typeface="Courier New"/>
              </a:rPr>
              <a:t>  j = n-1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while j &gt;= 1 and A[j] &gt; nth:</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A[j+1] = A[j]</a:t>
            </a:r>
            <a:br>
              <a:rPr lang="en" sz="2400">
                <a:latin typeface="Courier New"/>
                <a:ea typeface="Courier New"/>
                <a:cs typeface="Courier New"/>
                <a:sym typeface="Courier New"/>
              </a:rPr>
            </a:br>
            <a:r>
              <a:rPr lang="en" sz="2400">
                <a:latin typeface="Courier New"/>
                <a:ea typeface="Courier New"/>
                <a:cs typeface="Courier New"/>
                <a:sym typeface="Courier New"/>
              </a:rPr>
              <a:t>     j = j - 1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A[j+1] = nth</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return   </a:t>
            </a:r>
            <a:endParaRPr sz="2400">
              <a:latin typeface="Courier New"/>
              <a:ea typeface="Courier New"/>
              <a:cs typeface="Courier New"/>
              <a:sym typeface="Courier New"/>
            </a:endParaRPr>
          </a:p>
        </p:txBody>
      </p:sp>
      <p:sp>
        <p:nvSpPr>
          <p:cNvPr id="349" name="Google Shape;349;p62"/>
          <p:cNvSpPr txBox="1"/>
          <p:nvPr/>
        </p:nvSpPr>
        <p:spPr>
          <a:xfrm>
            <a:off x="4847650" y="3399800"/>
            <a:ext cx="37662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Slightly more efficient: shift elements to right instead of swapping repeatedly</a:t>
            </a:r>
            <a:endParaRPr sz="1800"/>
          </a:p>
        </p:txBody>
      </p:sp>
      <p:cxnSp>
        <p:nvCxnSpPr>
          <p:cNvPr id="350" name="Google Shape;350;p62"/>
          <p:cNvCxnSpPr/>
          <p:nvPr/>
        </p:nvCxnSpPr>
        <p:spPr>
          <a:xfrm rot="10800000">
            <a:off x="3702375" y="3343950"/>
            <a:ext cx="1194300" cy="31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def </a:t>
            </a:r>
            <a:r>
              <a:rPr b="1" lang="en" sz="2400">
                <a:solidFill>
                  <a:srgbClr val="990000"/>
                </a:solidFill>
                <a:latin typeface="Courier New"/>
                <a:ea typeface="Courier New"/>
                <a:cs typeface="Courier New"/>
                <a:sym typeface="Courier New"/>
              </a:rPr>
              <a:t>insertionsort</a:t>
            </a:r>
            <a:r>
              <a:rPr lang="en" sz="2400">
                <a:latin typeface="Courier New"/>
                <a:ea typeface="Courier New"/>
                <a:cs typeface="Courier New"/>
                <a:sym typeface="Courier New"/>
              </a:rPr>
              <a:t>(A): //array A[1..n]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if (n &lt;= 1) return;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2400">
                <a:latin typeface="Courier New"/>
                <a:ea typeface="Courier New"/>
                <a:cs typeface="Courier New"/>
                <a:sym typeface="Courier New"/>
              </a:rPr>
              <a:t>f</a:t>
            </a:r>
            <a:r>
              <a:rPr lang="en" sz="2400">
                <a:latin typeface="Courier New"/>
                <a:ea typeface="Courier New"/>
                <a:cs typeface="Courier New"/>
                <a:sym typeface="Courier New"/>
              </a:rPr>
              <a:t>or i = 2 to n:</a:t>
            </a:r>
            <a:br>
              <a:rPr lang="en" sz="2400">
                <a:latin typeface="Courier New"/>
                <a:ea typeface="Courier New"/>
                <a:cs typeface="Courier New"/>
                <a:sym typeface="Courier New"/>
              </a:rPr>
            </a:br>
            <a:r>
              <a:rPr lang="en" sz="2400">
                <a:latin typeface="Courier New"/>
                <a:ea typeface="Courier New"/>
                <a:cs typeface="Courier New"/>
                <a:sym typeface="Courier New"/>
              </a:rPr>
              <a:t>    ith = A[i]</a:t>
            </a:r>
            <a:br>
              <a:rPr lang="en" sz="2400">
                <a:latin typeface="Courier New"/>
                <a:ea typeface="Courier New"/>
                <a:cs typeface="Courier New"/>
                <a:sym typeface="Courier New"/>
              </a:rPr>
            </a:br>
            <a:r>
              <a:rPr lang="en" sz="2400">
                <a:latin typeface="Courier New"/>
                <a:ea typeface="Courier New"/>
                <a:cs typeface="Courier New"/>
                <a:sym typeface="Courier New"/>
              </a:rPr>
              <a:t>    j = i-1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while j &gt;= 1 and A[j] &gt; ith:</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A[j+1] = A[j]</a:t>
            </a:r>
            <a:br>
              <a:rPr lang="en" sz="2400">
                <a:latin typeface="Courier New"/>
                <a:ea typeface="Courier New"/>
                <a:cs typeface="Courier New"/>
                <a:sym typeface="Courier New"/>
              </a:rPr>
            </a:br>
            <a:r>
              <a:rPr lang="en" sz="2400">
                <a:latin typeface="Courier New"/>
                <a:ea typeface="Courier New"/>
                <a:cs typeface="Courier New"/>
                <a:sym typeface="Courier New"/>
              </a:rPr>
              <a:t>       j = j - 1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A[j+1] = ith</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return   </a:t>
            </a:r>
            <a:endParaRPr sz="2400">
              <a:latin typeface="Courier New"/>
              <a:ea typeface="Courier New"/>
              <a:cs typeface="Courier New"/>
              <a:sym typeface="Courier New"/>
            </a:endParaRPr>
          </a:p>
        </p:txBody>
      </p:sp>
      <p:sp>
        <p:nvSpPr>
          <p:cNvPr id="356" name="Google Shape;356;p63"/>
          <p:cNvSpPr txBox="1"/>
          <p:nvPr/>
        </p:nvSpPr>
        <p:spPr>
          <a:xfrm>
            <a:off x="5342550" y="3527200"/>
            <a:ext cx="33441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Iterative version (bottom-up)</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64"/>
          <p:cNvPicPr preferRelativeResize="0"/>
          <p:nvPr/>
        </p:nvPicPr>
        <p:blipFill>
          <a:blip r:embed="rId3">
            <a:alphaModFix/>
          </a:blip>
          <a:stretch>
            <a:fillRect/>
          </a:stretch>
        </p:blipFill>
        <p:spPr>
          <a:xfrm>
            <a:off x="1752750" y="581250"/>
            <a:ext cx="5421075" cy="3673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65"/>
          <p:cNvPicPr preferRelativeResize="0"/>
          <p:nvPr/>
        </p:nvPicPr>
        <p:blipFill>
          <a:blip r:embed="rId3">
            <a:alphaModFix/>
          </a:blip>
          <a:stretch>
            <a:fillRect/>
          </a:stretch>
        </p:blipFill>
        <p:spPr>
          <a:xfrm>
            <a:off x="152400" y="152400"/>
            <a:ext cx="6918196" cy="4838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def </a:t>
            </a:r>
            <a:r>
              <a:rPr b="1" lang="en" sz="2400">
                <a:solidFill>
                  <a:srgbClr val="990000"/>
                </a:solidFill>
                <a:latin typeface="Courier New"/>
                <a:ea typeface="Courier New"/>
                <a:cs typeface="Courier New"/>
                <a:sym typeface="Courier New"/>
              </a:rPr>
              <a:t>insertionsort</a:t>
            </a:r>
            <a:r>
              <a:rPr lang="en" sz="2400">
                <a:latin typeface="Courier New"/>
                <a:ea typeface="Courier New"/>
                <a:cs typeface="Courier New"/>
                <a:sym typeface="Courier New"/>
              </a:rPr>
              <a:t>(A,n): //array A[1..n]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if (n &lt;= 1) return;</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2400">
                <a:solidFill>
                  <a:srgbClr val="3C78D8"/>
                </a:solidFill>
                <a:latin typeface="Courier New"/>
                <a:ea typeface="Courier New"/>
                <a:cs typeface="Courier New"/>
                <a:sym typeface="Courier New"/>
              </a:rPr>
              <a:t>insertionsort(A,n-1);   </a:t>
            </a:r>
            <a:endParaRPr b="1" sz="2400">
              <a:solidFill>
                <a:srgbClr val="3C78D8"/>
              </a:solidFill>
              <a:latin typeface="Garamond"/>
              <a:ea typeface="Garamond"/>
              <a:cs typeface="Garamond"/>
              <a:sym typeface="Garamond"/>
            </a:endParaRPr>
          </a:p>
          <a:p>
            <a:pPr indent="0" lvl="0" marL="0" rtl="0" algn="l">
              <a:spcBef>
                <a:spcPts val="0"/>
              </a:spcBef>
              <a:spcAft>
                <a:spcPts val="0"/>
              </a:spcAft>
              <a:buNone/>
            </a:pPr>
            <a:r>
              <a:rPr lang="en" sz="2400">
                <a:latin typeface="Courier New"/>
                <a:ea typeface="Courier New"/>
                <a:cs typeface="Courier New"/>
                <a:sym typeface="Courier New"/>
              </a:rPr>
              <a:t>  //</a:t>
            </a:r>
            <a:r>
              <a:rPr lang="en" sz="1800">
                <a:latin typeface="Courier New"/>
                <a:ea typeface="Courier New"/>
                <a:cs typeface="Courier New"/>
                <a:sym typeface="Courier New"/>
              </a:rPr>
              <a:t>now insert the nth element into its place.</a:t>
            </a:r>
            <a:r>
              <a:rPr lang="en" sz="2400">
                <a:latin typeface="Courier New"/>
                <a:ea typeface="Courier New"/>
                <a:cs typeface="Courier New"/>
                <a:sym typeface="Courier New"/>
              </a:rPr>
              <a:t> </a:t>
            </a:r>
            <a:br>
              <a:rPr lang="en" sz="2400">
                <a:latin typeface="Courier New"/>
                <a:ea typeface="Courier New"/>
                <a:cs typeface="Courier New"/>
                <a:sym typeface="Courier New"/>
              </a:rPr>
            </a:br>
            <a:r>
              <a:rPr lang="en" sz="2400">
                <a:latin typeface="Courier New"/>
                <a:ea typeface="Courier New"/>
                <a:cs typeface="Courier New"/>
                <a:sym typeface="Courier New"/>
              </a:rPr>
              <a:t>  nth = A[n]</a:t>
            </a:r>
            <a:br>
              <a:rPr lang="en" sz="2400">
                <a:latin typeface="Courier New"/>
                <a:ea typeface="Courier New"/>
                <a:cs typeface="Courier New"/>
                <a:sym typeface="Courier New"/>
              </a:rPr>
            </a:br>
            <a:r>
              <a:rPr lang="en" sz="2400">
                <a:latin typeface="Courier New"/>
                <a:ea typeface="Courier New"/>
                <a:cs typeface="Courier New"/>
                <a:sym typeface="Courier New"/>
              </a:rPr>
              <a:t>  j = n-1</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t>
            </a:r>
            <a:r>
              <a:rPr lang="en" sz="2400">
                <a:solidFill>
                  <a:srgbClr val="B45F06"/>
                </a:solidFill>
                <a:latin typeface="Courier New"/>
                <a:ea typeface="Courier New"/>
                <a:cs typeface="Courier New"/>
                <a:sym typeface="Courier New"/>
              </a:rPr>
              <a:t>while j &gt;= 1 and A[j] &gt; nth:</a:t>
            </a:r>
            <a:endParaRPr sz="2400">
              <a:solidFill>
                <a:srgbClr val="B45F06"/>
              </a:solidFill>
              <a:latin typeface="Courier New"/>
              <a:ea typeface="Courier New"/>
              <a:cs typeface="Courier New"/>
              <a:sym typeface="Courier New"/>
            </a:endParaRPr>
          </a:p>
          <a:p>
            <a:pPr indent="0" lvl="0" marL="0" rtl="0" algn="l">
              <a:spcBef>
                <a:spcPts val="0"/>
              </a:spcBef>
              <a:spcAft>
                <a:spcPts val="0"/>
              </a:spcAft>
              <a:buNone/>
            </a:pPr>
            <a:r>
              <a:rPr lang="en" sz="2400">
                <a:solidFill>
                  <a:srgbClr val="B45F06"/>
                </a:solidFill>
                <a:latin typeface="Courier New"/>
                <a:ea typeface="Courier New"/>
                <a:cs typeface="Courier New"/>
                <a:sym typeface="Courier New"/>
              </a:rPr>
              <a:t>     A[j+1] = A[j]</a:t>
            </a:r>
            <a:br>
              <a:rPr lang="en" sz="2400">
                <a:solidFill>
                  <a:srgbClr val="B45F06"/>
                </a:solidFill>
                <a:latin typeface="Courier New"/>
                <a:ea typeface="Courier New"/>
                <a:cs typeface="Courier New"/>
                <a:sym typeface="Courier New"/>
              </a:rPr>
            </a:br>
            <a:r>
              <a:rPr lang="en" sz="2400">
                <a:solidFill>
                  <a:srgbClr val="B45F06"/>
                </a:solidFill>
                <a:latin typeface="Courier New"/>
                <a:ea typeface="Courier New"/>
                <a:cs typeface="Courier New"/>
                <a:sym typeface="Courier New"/>
              </a:rPr>
              <a:t>     j = j - 1</a:t>
            </a:r>
            <a:endParaRPr sz="2400">
              <a:solidFill>
                <a:srgbClr val="B45F06"/>
              </a:solidFill>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A[j+1] = nth</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  return   </a:t>
            </a:r>
            <a:endParaRPr sz="2400">
              <a:latin typeface="Courier New"/>
              <a:ea typeface="Courier New"/>
              <a:cs typeface="Courier New"/>
              <a:sym typeface="Courier New"/>
            </a:endParaRPr>
          </a:p>
        </p:txBody>
      </p:sp>
      <p:sp>
        <p:nvSpPr>
          <p:cNvPr id="372" name="Google Shape;372;p66"/>
          <p:cNvSpPr txBox="1"/>
          <p:nvPr/>
        </p:nvSpPr>
        <p:spPr>
          <a:xfrm>
            <a:off x="676775" y="119425"/>
            <a:ext cx="57486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Time complexity T(n) = ?</a:t>
            </a:r>
            <a:endParaRPr sz="1800"/>
          </a:p>
        </p:txBody>
      </p:sp>
      <p:sp>
        <p:nvSpPr>
          <p:cNvPr id="373" name="Google Shape;373;p66"/>
          <p:cNvSpPr txBox="1"/>
          <p:nvPr/>
        </p:nvSpPr>
        <p:spPr>
          <a:xfrm>
            <a:off x="5310700" y="1269400"/>
            <a:ext cx="15288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T(n-1)</a:t>
            </a:r>
            <a:endParaRPr sz="2400"/>
          </a:p>
        </p:txBody>
      </p:sp>
      <p:cxnSp>
        <p:nvCxnSpPr>
          <p:cNvPr id="374" name="Google Shape;374;p66"/>
          <p:cNvCxnSpPr/>
          <p:nvPr/>
        </p:nvCxnSpPr>
        <p:spPr>
          <a:xfrm flipH="1">
            <a:off x="4618000" y="1528750"/>
            <a:ext cx="692700" cy="126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66"/>
          <p:cNvSpPr txBox="1"/>
          <p:nvPr/>
        </p:nvSpPr>
        <p:spPr>
          <a:xfrm>
            <a:off x="6229700" y="3086975"/>
            <a:ext cx="3312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a:t>
            </a:r>
            <a:r>
              <a:rPr baseline="-25000" lang="en" sz="1800"/>
              <a:t>1</a:t>
            </a:r>
            <a:r>
              <a:rPr lang="en" sz="1800"/>
              <a:t>*(#shift operations)</a:t>
            </a:r>
            <a:endParaRPr sz="1800"/>
          </a:p>
        </p:txBody>
      </p:sp>
      <p:sp>
        <p:nvSpPr>
          <p:cNvPr id="376" name="Google Shape;376;p66"/>
          <p:cNvSpPr txBox="1"/>
          <p:nvPr/>
        </p:nvSpPr>
        <p:spPr>
          <a:xfrm>
            <a:off x="5766775" y="2437625"/>
            <a:ext cx="4857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t>}</a:t>
            </a:r>
            <a:endParaRPr sz="9600"/>
          </a:p>
        </p:txBody>
      </p:sp>
      <p:sp>
        <p:nvSpPr>
          <p:cNvPr id="377" name="Google Shape;377;p66"/>
          <p:cNvSpPr txBox="1"/>
          <p:nvPr/>
        </p:nvSpPr>
        <p:spPr>
          <a:xfrm>
            <a:off x="5525675" y="4113025"/>
            <a:ext cx="29301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Remaining lines = c</a:t>
            </a:r>
            <a:r>
              <a:rPr baseline="-25000" lang="en" sz="1800"/>
              <a:t>2</a:t>
            </a:r>
            <a:endParaRPr baseline="-25000"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def </a:t>
            </a:r>
            <a:r>
              <a:rPr b="1" lang="en">
                <a:solidFill>
                  <a:srgbClr val="990000"/>
                </a:solidFill>
                <a:latin typeface="Courier New"/>
                <a:ea typeface="Courier New"/>
                <a:cs typeface="Courier New"/>
                <a:sym typeface="Courier New"/>
              </a:rPr>
              <a:t>insertionsort</a:t>
            </a:r>
            <a:r>
              <a:rPr lang="en">
                <a:solidFill>
                  <a:schemeClr val="dk1"/>
                </a:solidFill>
                <a:latin typeface="Courier New"/>
                <a:ea typeface="Courier New"/>
                <a:cs typeface="Courier New"/>
                <a:sym typeface="Courier New"/>
              </a:rPr>
              <a:t>(a):</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if len(a) &lt; 2:</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return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for i in range(1,len(a)):</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j = i-1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curr_element = a[i] #Find the right spot for it</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while j &gt;= 0 and curr_element &lt; a[j]:</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a[j+1] = a[j]</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j -= 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        a[j+1] = curr_element</a:t>
            </a:r>
            <a:endParaRPr>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8"/>
          <p:cNvSpPr txBox="1"/>
          <p:nvPr>
            <p:ph type="title"/>
          </p:nvPr>
        </p:nvSpPr>
        <p:spPr>
          <a:xfrm>
            <a:off x="311700" y="1084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T(n) = T(n-1) + </a:t>
            </a:r>
            <a:r>
              <a:rPr lang="en"/>
              <a:t>c</a:t>
            </a:r>
            <a:r>
              <a:rPr baseline="-25000" lang="en"/>
              <a:t>1</a:t>
            </a:r>
            <a:r>
              <a:rPr lang="en"/>
              <a:t>*(#shift operations) + c</a:t>
            </a:r>
            <a:r>
              <a:rPr baseline="-25000" lang="en"/>
              <a:t>2</a:t>
            </a:r>
            <a:r>
              <a:rPr lang="en"/>
              <a:t> </a:t>
            </a:r>
            <a:endParaRPr/>
          </a:p>
        </p:txBody>
      </p:sp>
      <p:sp>
        <p:nvSpPr>
          <p:cNvPr id="389" name="Google Shape;389;p68"/>
          <p:cNvSpPr txBox="1"/>
          <p:nvPr>
            <p:ph type="title"/>
          </p:nvPr>
        </p:nvSpPr>
        <p:spPr>
          <a:xfrm>
            <a:off x="254775" y="2989050"/>
            <a:ext cx="8702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T(n) = ∑ [c</a:t>
            </a:r>
            <a:r>
              <a:rPr baseline="-25000" lang="en" sz="3000"/>
              <a:t>1</a:t>
            </a:r>
            <a:r>
              <a:rPr lang="en" sz="3000"/>
              <a:t>*(#shift operations for i</a:t>
            </a:r>
            <a:r>
              <a:rPr baseline="30000" lang="en" sz="3000"/>
              <a:t>th</a:t>
            </a:r>
            <a:r>
              <a:rPr lang="en" sz="3000"/>
              <a:t> number</a:t>
            </a:r>
            <a:r>
              <a:rPr lang="en" sz="3000"/>
              <a:t>) + c</a:t>
            </a:r>
            <a:r>
              <a:rPr baseline="-25000" lang="en" sz="3000"/>
              <a:t>2</a:t>
            </a:r>
            <a:r>
              <a:rPr lang="en" sz="3000"/>
              <a:t>]</a:t>
            </a:r>
            <a:r>
              <a:rPr lang="en" sz="3000"/>
              <a:t> </a:t>
            </a:r>
            <a:endParaRPr sz="3000"/>
          </a:p>
        </p:txBody>
      </p:sp>
      <p:sp>
        <p:nvSpPr>
          <p:cNvPr id="390" name="Google Shape;390;p68"/>
          <p:cNvSpPr txBox="1"/>
          <p:nvPr/>
        </p:nvSpPr>
        <p:spPr>
          <a:xfrm>
            <a:off x="1396775" y="3554575"/>
            <a:ext cx="6291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 = 1</a:t>
            </a:r>
            <a:endParaRPr/>
          </a:p>
        </p:txBody>
      </p:sp>
      <p:sp>
        <p:nvSpPr>
          <p:cNvPr id="391" name="Google Shape;391;p68"/>
          <p:cNvSpPr txBox="1"/>
          <p:nvPr/>
        </p:nvSpPr>
        <p:spPr>
          <a:xfrm>
            <a:off x="1520750" y="2901675"/>
            <a:ext cx="270600" cy="1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t>
            </a:r>
            <a:endParaRPr/>
          </a:p>
        </p:txBody>
      </p:sp>
      <p:sp>
        <p:nvSpPr>
          <p:cNvPr id="392" name="Google Shape;392;p68"/>
          <p:cNvSpPr txBox="1"/>
          <p:nvPr/>
        </p:nvSpPr>
        <p:spPr>
          <a:xfrm>
            <a:off x="2571725" y="477750"/>
            <a:ext cx="32325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r>
              <a:rPr lang="en" sz="3000"/>
              <a:t>Recursive)</a:t>
            </a:r>
            <a:endParaRPr sz="3000"/>
          </a:p>
        </p:txBody>
      </p:sp>
      <p:sp>
        <p:nvSpPr>
          <p:cNvPr id="393" name="Google Shape;393;p68"/>
          <p:cNvSpPr txBox="1"/>
          <p:nvPr/>
        </p:nvSpPr>
        <p:spPr>
          <a:xfrm>
            <a:off x="2571725" y="2458950"/>
            <a:ext cx="32325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(Iterative)</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311700" y="2150850"/>
            <a:ext cx="8520600" cy="151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#shift operations for i</a:t>
            </a:r>
            <a:r>
              <a:rPr baseline="30000" lang="en" sz="3000"/>
              <a:t>th</a:t>
            </a:r>
            <a:r>
              <a:rPr lang="en" sz="3000"/>
              <a:t> number could be</a:t>
            </a:r>
            <a:endParaRPr sz="3000"/>
          </a:p>
          <a:p>
            <a:pPr indent="-419100" lvl="0" marL="457200" rtl="0" algn="l">
              <a:spcBef>
                <a:spcPts val="0"/>
              </a:spcBef>
              <a:spcAft>
                <a:spcPts val="0"/>
              </a:spcAft>
              <a:buSzPts val="3000"/>
              <a:buChar char="-"/>
            </a:pPr>
            <a:r>
              <a:rPr lang="en" sz="3000"/>
              <a:t>As small as 0    (best-case)</a:t>
            </a:r>
            <a:endParaRPr sz="3000"/>
          </a:p>
          <a:p>
            <a:pPr indent="-419100" lvl="0" marL="457200" rtl="0" algn="l">
              <a:spcBef>
                <a:spcPts val="0"/>
              </a:spcBef>
              <a:spcAft>
                <a:spcPts val="0"/>
              </a:spcAft>
              <a:buSzPts val="3000"/>
              <a:buChar char="-"/>
            </a:pPr>
            <a:r>
              <a:rPr lang="en" sz="3000"/>
              <a:t>As large as i      (worst-case)</a:t>
            </a:r>
            <a:endParaRPr sz="3000"/>
          </a:p>
          <a:p>
            <a:pPr indent="-419100" lvl="0" marL="457200" rtl="0" algn="l">
              <a:spcBef>
                <a:spcPts val="0"/>
              </a:spcBef>
              <a:spcAft>
                <a:spcPts val="0"/>
              </a:spcAft>
              <a:buSzPts val="3000"/>
              <a:buChar char="-"/>
            </a:pPr>
            <a:r>
              <a:rPr lang="en" sz="3000"/>
              <a:t>On average i/2  (average-case)</a:t>
            </a:r>
            <a:endParaRPr sz="3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only input size but nature of input</a:t>
            </a:r>
            <a:r>
              <a:rPr lang="en"/>
              <a:t> clearly matters</a:t>
            </a:r>
            <a:endParaRPr/>
          </a:p>
        </p:txBody>
      </p:sp>
      <p:sp>
        <p:nvSpPr>
          <p:cNvPr id="404" name="Google Shape;404;p70"/>
          <p:cNvSpPr txBox="1"/>
          <p:nvPr>
            <p:ph idx="1" type="body"/>
          </p:nvPr>
        </p:nvSpPr>
        <p:spPr>
          <a:xfrm>
            <a:off x="311700" y="1152475"/>
            <a:ext cx="8520600" cy="37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defined running time T(n) as a function of input size n. </a:t>
            </a:r>
            <a:endParaRPr/>
          </a:p>
          <a:p>
            <a:pPr indent="0" lvl="0" marL="0" rtl="0" algn="l">
              <a:spcBef>
                <a:spcPts val="1600"/>
              </a:spcBef>
              <a:spcAft>
                <a:spcPts val="0"/>
              </a:spcAft>
              <a:buNone/>
            </a:pPr>
            <a:r>
              <a:rPr lang="en"/>
              <a:t>But now we see that for the same input size n, there can be a variety of running times, depending on the nature of the input array. </a:t>
            </a:r>
            <a:endParaRPr/>
          </a:p>
          <a:p>
            <a:pPr indent="0" lvl="0" marL="0" rtl="0" algn="l">
              <a:spcBef>
                <a:spcPts val="1600"/>
              </a:spcBef>
              <a:spcAft>
                <a:spcPts val="0"/>
              </a:spcAft>
              <a:buNone/>
            </a:pPr>
            <a:r>
              <a:rPr lang="en"/>
              <a:t>What if we took the maximum of all of them? </a:t>
            </a:r>
            <a:endParaRPr/>
          </a:p>
          <a:p>
            <a:pPr indent="0" lvl="0" marL="0" rtl="0" algn="l">
              <a:spcBef>
                <a:spcPts val="1600"/>
              </a:spcBef>
              <a:spcAft>
                <a:spcPts val="0"/>
              </a:spcAft>
              <a:buNone/>
            </a:pPr>
            <a:r>
              <a:rPr lang="en"/>
              <a:t>T(n) = </a:t>
            </a:r>
            <a:r>
              <a:rPr b="1" lang="en">
                <a:solidFill>
                  <a:srgbClr val="85200C"/>
                </a:solidFill>
              </a:rPr>
              <a:t>Worst-case</a:t>
            </a:r>
            <a:r>
              <a:rPr lang="en"/>
              <a:t> running time for input of size n.</a:t>
            </a:r>
            <a:endParaRPr/>
          </a:p>
          <a:p>
            <a:pPr indent="0" lvl="0" marL="0" rtl="0" algn="l">
              <a:spcBef>
                <a:spcPts val="1600"/>
              </a:spcBef>
              <a:spcAft>
                <a:spcPts val="0"/>
              </a:spcAft>
              <a:buNone/>
            </a:pPr>
            <a:r>
              <a:rPr lang="en"/>
              <a:t>What if we took their average?</a:t>
            </a:r>
            <a:endParaRPr/>
          </a:p>
          <a:p>
            <a:pPr indent="0" lvl="0" marL="0" rtl="0" algn="l">
              <a:spcBef>
                <a:spcPts val="1600"/>
              </a:spcBef>
              <a:spcAft>
                <a:spcPts val="0"/>
              </a:spcAft>
              <a:buNone/>
            </a:pPr>
            <a:r>
              <a:rPr lang="en"/>
              <a:t>T(n) = </a:t>
            </a:r>
            <a:r>
              <a:rPr b="1" lang="en">
                <a:solidFill>
                  <a:srgbClr val="85200C"/>
                </a:solidFill>
              </a:rPr>
              <a:t>Average-case</a:t>
            </a:r>
            <a:r>
              <a:rPr lang="en"/>
              <a:t> running time for input of size n.</a:t>
            </a:r>
            <a:endParaRPr/>
          </a:p>
          <a:p>
            <a:pPr indent="0" lvl="0" marL="0" rtl="0" algn="l">
              <a:spcBef>
                <a:spcPts val="1600"/>
              </a:spcBef>
              <a:spcAft>
                <a:spcPts val="1600"/>
              </a:spcAft>
              <a:buNone/>
            </a:pPr>
            <a:r>
              <a:rPr lang="en"/>
              <a:t>We can also define a </a:t>
            </a:r>
            <a:r>
              <a:rPr lang="en">
                <a:solidFill>
                  <a:srgbClr val="85200C"/>
                </a:solidFill>
              </a:rPr>
              <a:t>best-case</a:t>
            </a:r>
            <a:r>
              <a:rPr lang="en"/>
              <a:t> running time, but it is not useful.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1" name="Google Shape;411;p71"/>
          <p:cNvPicPr preferRelativeResize="0"/>
          <p:nvPr/>
        </p:nvPicPr>
        <p:blipFill>
          <a:blip r:embed="rId3">
            <a:alphaModFix/>
          </a:blip>
          <a:stretch>
            <a:fillRect/>
          </a:stretch>
        </p:blipFill>
        <p:spPr>
          <a:xfrm>
            <a:off x="218281" y="0"/>
            <a:ext cx="8707438" cy="5143500"/>
          </a:xfrm>
          <a:prstGeom prst="rect">
            <a:avLst/>
          </a:prstGeom>
          <a:noFill/>
          <a:ln>
            <a:noFill/>
          </a:ln>
        </p:spPr>
      </p:pic>
      <p:sp>
        <p:nvSpPr>
          <p:cNvPr id="412" name="Google Shape;412;p71"/>
          <p:cNvSpPr/>
          <p:nvPr/>
        </p:nvSpPr>
        <p:spPr>
          <a:xfrm>
            <a:off x="4880750" y="25740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1"/>
          <p:cNvSpPr/>
          <p:nvPr/>
        </p:nvSpPr>
        <p:spPr>
          <a:xfrm>
            <a:off x="4880750" y="24216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1"/>
          <p:cNvSpPr/>
          <p:nvPr/>
        </p:nvSpPr>
        <p:spPr>
          <a:xfrm>
            <a:off x="4880750" y="21168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1"/>
          <p:cNvSpPr/>
          <p:nvPr/>
        </p:nvSpPr>
        <p:spPr>
          <a:xfrm>
            <a:off x="4880750" y="18882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1"/>
          <p:cNvSpPr/>
          <p:nvPr/>
        </p:nvSpPr>
        <p:spPr>
          <a:xfrm>
            <a:off x="4880750" y="15834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1"/>
          <p:cNvSpPr/>
          <p:nvPr/>
        </p:nvSpPr>
        <p:spPr>
          <a:xfrm>
            <a:off x="4880750" y="14310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1"/>
          <p:cNvSpPr/>
          <p:nvPr/>
        </p:nvSpPr>
        <p:spPr>
          <a:xfrm>
            <a:off x="4880750" y="23454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1"/>
          <p:cNvSpPr/>
          <p:nvPr/>
        </p:nvSpPr>
        <p:spPr>
          <a:xfrm>
            <a:off x="4880750" y="16596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1"/>
          <p:cNvSpPr/>
          <p:nvPr/>
        </p:nvSpPr>
        <p:spPr>
          <a:xfrm>
            <a:off x="4880750" y="20406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1"/>
          <p:cNvSpPr/>
          <p:nvPr/>
        </p:nvSpPr>
        <p:spPr>
          <a:xfrm>
            <a:off x="4880750" y="2497800"/>
            <a:ext cx="87600" cy="11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 of insertion sort</a:t>
            </a:r>
            <a:endParaRPr/>
          </a:p>
        </p:txBody>
      </p:sp>
      <p:sp>
        <p:nvSpPr>
          <p:cNvPr id="427" name="Google Shape;427;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Worst-case = O(n</a:t>
            </a:r>
            <a:r>
              <a:rPr baseline="30000" lang="en" sz="2400"/>
              <a:t>2</a:t>
            </a:r>
            <a:r>
              <a:rPr lang="en" sz="2400"/>
              <a:t>)</a:t>
            </a:r>
            <a:endParaRPr sz="2400"/>
          </a:p>
          <a:p>
            <a:pPr indent="0" lvl="0" marL="0" rtl="0" algn="l">
              <a:spcBef>
                <a:spcPts val="1600"/>
              </a:spcBef>
              <a:spcAft>
                <a:spcPts val="0"/>
              </a:spcAft>
              <a:buNone/>
            </a:pPr>
            <a:r>
              <a:rPr lang="en" sz="2400"/>
              <a:t>Average-case = O(n</a:t>
            </a:r>
            <a:r>
              <a:rPr baseline="30000" lang="en" sz="2400"/>
              <a:t>2</a:t>
            </a:r>
            <a:r>
              <a:rPr lang="en" sz="2400"/>
              <a:t>)</a:t>
            </a:r>
            <a:endParaRPr sz="2400"/>
          </a:p>
          <a:p>
            <a:pPr indent="0" lvl="0" marL="0" rtl="0" algn="l">
              <a:spcBef>
                <a:spcPts val="1600"/>
              </a:spcBef>
              <a:spcAft>
                <a:spcPts val="1600"/>
              </a:spcAft>
              <a:buNone/>
            </a:pPr>
            <a:r>
              <a:rPr lang="en" sz="2400"/>
              <a:t>Best-case = O(n)</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73"/>
          <p:cNvSpPr txBox="1"/>
          <p:nvPr>
            <p:ph idx="1" type="body"/>
          </p:nvPr>
        </p:nvSpPr>
        <p:spPr>
          <a:xfrm>
            <a:off x="311700" y="238075"/>
            <a:ext cx="5890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e (Sertorius) called a general assembly and introduced before it two horses, one utterly weak and already quite old, the other large-sized and strong, with a tail that was astonishing for the thickness and beauty of its hair. By the side of the feeble horse stood a man who was tall and robust, and by the side of the powerful horse another man, small and of a contemptible appearance. At a signal given them, the strong man seized the tail of his horse with both hands and tried to pull it towards him with all his might, as though he would tear it off; but the weak man began to pluck out the hairs in the tail of the strong horse one by one. </a:t>
            </a:r>
            <a:r>
              <a:rPr lang="en"/>
              <a:t>(Plutarch, </a:t>
            </a:r>
            <a:r>
              <a:rPr i="1" lang="en"/>
              <a:t>The Parallel Lives</a:t>
            </a:r>
            <a:r>
              <a:rPr lang="en"/>
              <a:t>)</a:t>
            </a:r>
            <a:endParaRPr/>
          </a:p>
          <a:p>
            <a:pPr indent="0" lvl="0" marL="0" rtl="0" algn="l">
              <a:spcBef>
                <a:spcPts val="1600"/>
              </a:spcBef>
              <a:spcAft>
                <a:spcPts val="1600"/>
              </a:spcAft>
              <a:buNone/>
            </a:pPr>
            <a:r>
              <a:t/>
            </a:r>
            <a:endParaRPr/>
          </a:p>
        </p:txBody>
      </p:sp>
      <p:pic>
        <p:nvPicPr>
          <p:cNvPr id="433" name="Google Shape;433;p73"/>
          <p:cNvPicPr preferRelativeResize="0"/>
          <p:nvPr/>
        </p:nvPicPr>
        <p:blipFill>
          <a:blip r:embed="rId3">
            <a:alphaModFix/>
          </a:blip>
          <a:stretch>
            <a:fillRect/>
          </a:stretch>
        </p:blipFill>
        <p:spPr>
          <a:xfrm>
            <a:off x="6451050" y="496125"/>
            <a:ext cx="2381250" cy="3200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Decrease-and-conquer &gt; Brute force</a:t>
            </a:r>
            <a:endParaRPr/>
          </a:p>
        </p:txBody>
      </p:sp>
      <p:sp>
        <p:nvSpPr>
          <p:cNvPr id="439" name="Google Shape;439;p74"/>
          <p:cNvSpPr txBox="1"/>
          <p:nvPr>
            <p:ph idx="1" type="body"/>
          </p:nvPr>
        </p:nvSpPr>
        <p:spPr>
          <a:xfrm>
            <a:off x="311700" y="1152475"/>
            <a:ext cx="6010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The strong man gave himself no end of trouble to no purpose, made the spectators laugh a good deal, and then gave up his attempt; but the weak man, in a trice and with no trouble, stripped his horse's tail of its hair. Then Sertorius rose up and said: "Ye see, men of my allies, that perseverance is more efficacious than violence, and that many things which cannot be mastered when they stand together yield when one masters them little by little. (Plutarch, </a:t>
            </a:r>
            <a:r>
              <a:rPr i="1" lang="en"/>
              <a:t>The Parallel Lives</a:t>
            </a:r>
            <a:r>
              <a:rPr lang="en"/>
              <a:t>)</a:t>
            </a:r>
            <a:endParaRPr/>
          </a:p>
          <a:p>
            <a:pPr indent="0" lvl="0" marL="0" rtl="0" algn="l">
              <a:spcBef>
                <a:spcPts val="1600"/>
              </a:spcBef>
              <a:spcAft>
                <a:spcPts val="1600"/>
              </a:spcAft>
              <a:buNone/>
            </a:pPr>
            <a:r>
              <a:t/>
            </a:r>
            <a:endParaRPr/>
          </a:p>
        </p:txBody>
      </p:sp>
      <p:pic>
        <p:nvPicPr>
          <p:cNvPr id="440" name="Google Shape;440;p74"/>
          <p:cNvPicPr preferRelativeResize="0"/>
          <p:nvPr/>
        </p:nvPicPr>
        <p:blipFill>
          <a:blip r:embed="rId3">
            <a:alphaModFix/>
          </a:blip>
          <a:stretch>
            <a:fillRect/>
          </a:stretch>
        </p:blipFill>
        <p:spPr>
          <a:xfrm>
            <a:off x="6451050" y="724725"/>
            <a:ext cx="2381250" cy="3200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5"/>
          <p:cNvSpPr txBox="1"/>
          <p:nvPr>
            <p:ph type="title"/>
          </p:nvPr>
        </p:nvSpPr>
        <p:spPr>
          <a:xfrm>
            <a:off x="3958350" y="2835575"/>
            <a:ext cx="487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“Divide and rule”</a:t>
            </a:r>
            <a:br>
              <a:rPr lang="en"/>
            </a:br>
            <a:r>
              <a:rPr lang="en" sz="2400"/>
              <a:t>(attributed to Philip II of Macedon)</a:t>
            </a:r>
            <a:endParaRPr sz="2400"/>
          </a:p>
        </p:txBody>
      </p:sp>
      <p:pic>
        <p:nvPicPr>
          <p:cNvPr id="446" name="Google Shape;446;p75"/>
          <p:cNvPicPr preferRelativeResize="0"/>
          <p:nvPr/>
        </p:nvPicPr>
        <p:blipFill>
          <a:blip r:embed="rId3">
            <a:alphaModFix/>
          </a:blip>
          <a:stretch>
            <a:fillRect/>
          </a:stretch>
        </p:blipFill>
        <p:spPr>
          <a:xfrm>
            <a:off x="1776650" y="1306363"/>
            <a:ext cx="1900241" cy="2530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6"/>
          <p:cNvSpPr txBox="1"/>
          <p:nvPr>
            <p:ph type="title"/>
          </p:nvPr>
        </p:nvSpPr>
        <p:spPr>
          <a:xfrm>
            <a:off x="175175" y="703050"/>
            <a:ext cx="877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3: Divide-and-conquer</a:t>
            </a:r>
            <a:endParaRPr/>
          </a:p>
        </p:txBody>
      </p:sp>
      <p:sp>
        <p:nvSpPr>
          <p:cNvPr id="452" name="Google Shape;452;p76"/>
          <p:cNvSpPr txBox="1"/>
          <p:nvPr/>
        </p:nvSpPr>
        <p:spPr>
          <a:xfrm>
            <a:off x="1008725" y="1902000"/>
            <a:ext cx="7757400" cy="2612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Divide</a:t>
            </a:r>
            <a:r>
              <a:rPr lang="en" sz="2400"/>
              <a:t> the problem into several smaller instances of the problem (most often two), generally of same size</a:t>
            </a:r>
            <a:endParaRPr sz="2400"/>
          </a:p>
          <a:p>
            <a:pPr indent="-381000" lvl="0" marL="457200" rtl="0" algn="l">
              <a:spcBef>
                <a:spcPts val="0"/>
              </a:spcBef>
              <a:spcAft>
                <a:spcPts val="0"/>
              </a:spcAft>
              <a:buSzPts val="2400"/>
              <a:buChar char="-"/>
            </a:pPr>
            <a:r>
              <a:rPr b="1" lang="en" sz="2400"/>
              <a:t>Solve</a:t>
            </a:r>
            <a:r>
              <a:rPr lang="en" sz="2400"/>
              <a:t> the smaller instances (typically using recursion)</a:t>
            </a:r>
            <a:endParaRPr sz="2400"/>
          </a:p>
          <a:p>
            <a:pPr indent="-381000" lvl="0" marL="457200" rtl="0" algn="l">
              <a:spcBef>
                <a:spcPts val="0"/>
              </a:spcBef>
              <a:spcAft>
                <a:spcPts val="0"/>
              </a:spcAft>
              <a:buSzPts val="2400"/>
              <a:buChar char="-"/>
            </a:pPr>
            <a:r>
              <a:rPr b="1" lang="en" sz="2400"/>
              <a:t>Combine</a:t>
            </a:r>
            <a:r>
              <a:rPr lang="en" sz="2400"/>
              <a:t> the solutions to the smaller instances to get the solution to the original problem. </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id="457" name="Google Shape;457;p77"/>
          <p:cNvPicPr preferRelativeResize="0"/>
          <p:nvPr/>
        </p:nvPicPr>
        <p:blipFill>
          <a:blip r:embed="rId3">
            <a:alphaModFix/>
          </a:blip>
          <a:stretch>
            <a:fillRect/>
          </a:stretch>
        </p:blipFill>
        <p:spPr>
          <a:xfrm>
            <a:off x="152400" y="152400"/>
            <a:ext cx="6230269" cy="48387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4" name="Google Shape;464;p7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1" name="Google Shape;471;p7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8" name="Google Shape;478;p8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5" name="Google Shape;485;p8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benefits</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provides a valuable case study of how to attack programming problems in general. E.g, </a:t>
            </a:r>
            <a:r>
              <a:rPr b="1" lang="en">
                <a:solidFill>
                  <a:srgbClr val="990000"/>
                </a:solidFill>
              </a:rPr>
              <a:t>algorithm design strategies</a:t>
            </a:r>
            <a:r>
              <a:rPr lang="en"/>
              <a:t> like “Decrease and conquer”, and “Divide and conquer”.</a:t>
            </a:r>
            <a:endParaRPr/>
          </a:p>
          <a:p>
            <a:pPr indent="0" lvl="0" marL="0" rtl="0" algn="l">
              <a:spcBef>
                <a:spcPts val="1600"/>
              </a:spcBef>
              <a:spcAft>
                <a:spcPts val="1600"/>
              </a:spcAft>
              <a:buNone/>
            </a:pPr>
            <a:r>
              <a:rPr lang="en"/>
              <a:t>Sorting provides an excellent illustration of </a:t>
            </a:r>
            <a:r>
              <a:rPr b="1" lang="en">
                <a:solidFill>
                  <a:srgbClr val="990000"/>
                </a:solidFill>
              </a:rPr>
              <a:t>how to analyse algorithms</a:t>
            </a:r>
            <a:r>
              <a:rPr lang="en"/>
              <a:t> to determine their performance, so that you can then choose between competing methods.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2" name="Google Shape;492;p8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9" name="Google Shape;499;p8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6" name="Google Shape;506;p8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3" name="Google Shape;513;p8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0" name="Google Shape;520;p8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7" name="Google Shape;527;p8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4" name="Google Shape;534;p8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1" name="Google Shape;541;p8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8" name="Google Shape;548;p9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5" name="Google Shape;555;p9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 Sorting</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Memory locations A, A+1, A+2, A+3, ….. A+(n-1) contain n numbers. Write a computer program that rearranges these numbers, if necessary, so that they are in ascending order.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2" name="Google Shape;562;p92"/>
          <p:cNvPicPr preferRelativeResize="0"/>
          <p:nvPr/>
        </p:nvPicPr>
        <p:blipFill>
          <a:blip r:embed="rId3">
            <a:alphaModFix/>
          </a:blip>
          <a:stretch>
            <a:fillRect/>
          </a:stretch>
        </p:blipFill>
        <p:spPr>
          <a:xfrm>
            <a:off x="0" y="0"/>
            <a:ext cx="9144000" cy="5143500"/>
          </a:xfrm>
          <a:prstGeom prst="rect">
            <a:avLst/>
          </a:prstGeom>
          <a:noFill/>
          <a:ln>
            <a:noFill/>
          </a:ln>
        </p:spPr>
      </p:pic>
      <p:sp>
        <p:nvSpPr>
          <p:cNvPr id="563" name="Google Shape;563;p92"/>
          <p:cNvSpPr/>
          <p:nvPr/>
        </p:nvSpPr>
        <p:spPr>
          <a:xfrm>
            <a:off x="6616475" y="3216675"/>
            <a:ext cx="732600" cy="32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 name="Google Shape;564;p92"/>
          <p:cNvCxnSpPr>
            <a:stCxn id="563" idx="1"/>
          </p:cNvCxnSpPr>
          <p:nvPr/>
        </p:nvCxnSpPr>
        <p:spPr>
          <a:xfrm>
            <a:off x="6616475" y="3379875"/>
            <a:ext cx="979500" cy="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1" name="Google Shape;571;p9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2" name="Google Shape;572;p93"/>
          <p:cNvSpPr/>
          <p:nvPr/>
        </p:nvSpPr>
        <p:spPr>
          <a:xfrm>
            <a:off x="6616475" y="3216675"/>
            <a:ext cx="732600" cy="32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id="577" name="Google Shape;577;p94"/>
          <p:cNvPicPr preferRelativeResize="0"/>
          <p:nvPr/>
        </p:nvPicPr>
        <p:blipFill>
          <a:blip r:embed="rId3">
            <a:alphaModFix/>
          </a:blip>
          <a:stretch>
            <a:fillRect/>
          </a:stretch>
        </p:blipFill>
        <p:spPr>
          <a:xfrm>
            <a:off x="152400" y="152400"/>
            <a:ext cx="5746784" cy="48386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pic>
        <p:nvPicPr>
          <p:cNvPr id="582" name="Google Shape;582;p95"/>
          <p:cNvPicPr preferRelativeResize="0"/>
          <p:nvPr/>
        </p:nvPicPr>
        <p:blipFill>
          <a:blip r:embed="rId3">
            <a:alphaModFix/>
          </a:blip>
          <a:stretch>
            <a:fillRect/>
          </a:stretch>
        </p:blipFill>
        <p:spPr>
          <a:xfrm>
            <a:off x="152400" y="152400"/>
            <a:ext cx="8010525" cy="4533900"/>
          </a:xfrm>
          <a:prstGeom prst="rect">
            <a:avLst/>
          </a:prstGeom>
          <a:noFill/>
          <a:ln>
            <a:noFill/>
          </a:ln>
        </p:spPr>
      </p:pic>
      <p:sp>
        <p:nvSpPr>
          <p:cNvPr id="583" name="Google Shape;583;p95"/>
          <p:cNvSpPr txBox="1"/>
          <p:nvPr/>
        </p:nvSpPr>
        <p:spPr>
          <a:xfrm>
            <a:off x="5209125" y="947475"/>
            <a:ext cx="2953800" cy="1003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t>Partitioning based on position</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6"/>
          <p:cNvSpPr txBox="1"/>
          <p:nvPr>
            <p:ph idx="1" type="body"/>
          </p:nvPr>
        </p:nvSpPr>
        <p:spPr>
          <a:xfrm>
            <a:off x="311700" y="147925"/>
            <a:ext cx="3999900" cy="44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def </a:t>
            </a:r>
            <a:r>
              <a:rPr b="1" lang="en" sz="1200">
                <a:solidFill>
                  <a:srgbClr val="990000"/>
                </a:solidFill>
                <a:latin typeface="Courier New"/>
                <a:ea typeface="Courier New"/>
                <a:cs typeface="Courier New"/>
                <a:sym typeface="Courier New"/>
              </a:rPr>
              <a:t>msort</a:t>
            </a:r>
            <a:r>
              <a:rPr lang="en" sz="1200">
                <a:solidFill>
                  <a:schemeClr val="dk1"/>
                </a:solidFill>
                <a:latin typeface="Courier New"/>
                <a:ea typeface="Courier New"/>
                <a:cs typeface="Courier New"/>
                <a:sym typeface="Courier New"/>
              </a:rPr>
              <a:t>(l, start, end):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if start &gt;= end: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return</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mid = (start + end)/2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msort(l, start, mid)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msort(l, mid+1, end)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i = start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j = mid+1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mlist =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while i &lt;= mid and j &lt;= end: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if l[i] &lt;= l[j]:</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mlist.append(l[i])</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i += 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elif l[j] &lt; l[i]:</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mlist.append(l[j])</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j += 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while i &lt;= mid: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mlist.append(l[i])</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i += 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while j &lt;= end: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mlist.append(l[j])</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j += 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l[start:end+1] = mlist</a:t>
            </a:r>
            <a:endParaRPr sz="1200">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sz="1200">
              <a:latin typeface="Courier New"/>
              <a:ea typeface="Courier New"/>
              <a:cs typeface="Courier New"/>
              <a:sym typeface="Courier New"/>
            </a:endParaRPr>
          </a:p>
        </p:txBody>
      </p:sp>
      <p:sp>
        <p:nvSpPr>
          <p:cNvPr id="590" name="Google Shape;590;p96"/>
          <p:cNvSpPr txBox="1"/>
          <p:nvPr>
            <p:ph idx="2" type="body"/>
          </p:nvPr>
        </p:nvSpPr>
        <p:spPr>
          <a:xfrm>
            <a:off x="4832400" y="2380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def mergesort(a):</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msort(a, 0, len(a)-1)</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1600"/>
              </a:spcAft>
              <a:buNone/>
            </a:pPr>
            <a:r>
              <a:t/>
            </a:r>
            <a:endParaRPr sz="1800">
              <a:solidFill>
                <a:schemeClr val="dk1"/>
              </a:solidFill>
              <a:latin typeface="Courier New"/>
              <a:ea typeface="Courier New"/>
              <a:cs typeface="Courier New"/>
              <a:sym typeface="Courier New"/>
            </a:endParaRPr>
          </a:p>
        </p:txBody>
      </p:sp>
      <p:sp>
        <p:nvSpPr>
          <p:cNvPr id="591" name="Google Shape;591;p96"/>
          <p:cNvSpPr txBox="1"/>
          <p:nvPr/>
        </p:nvSpPr>
        <p:spPr>
          <a:xfrm>
            <a:off x="2634275" y="1376325"/>
            <a:ext cx="2692200" cy="74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#Now merge the two sorted subarrays l[start...mid] and l[mid+1...end]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pic>
        <p:nvPicPr>
          <p:cNvPr id="596" name="Google Shape;596;p97"/>
          <p:cNvPicPr preferRelativeResize="0"/>
          <p:nvPr/>
        </p:nvPicPr>
        <p:blipFill>
          <a:blip r:embed="rId3">
            <a:alphaModFix/>
          </a:blip>
          <a:stretch>
            <a:fillRect/>
          </a:stretch>
        </p:blipFill>
        <p:spPr>
          <a:xfrm>
            <a:off x="152400" y="152400"/>
            <a:ext cx="6427228" cy="48386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id="601" name="Google Shape;601;p98"/>
          <p:cNvPicPr preferRelativeResize="0"/>
          <p:nvPr/>
        </p:nvPicPr>
        <p:blipFill>
          <a:blip r:embed="rId3">
            <a:alphaModFix/>
          </a:blip>
          <a:stretch>
            <a:fillRect/>
          </a:stretch>
        </p:blipFill>
        <p:spPr>
          <a:xfrm>
            <a:off x="152400" y="152400"/>
            <a:ext cx="5950572" cy="4838701"/>
          </a:xfrm>
          <a:prstGeom prst="rect">
            <a:avLst/>
          </a:prstGeom>
          <a:noFill/>
          <a:ln>
            <a:noFill/>
          </a:ln>
        </p:spPr>
      </p:pic>
      <p:sp>
        <p:nvSpPr>
          <p:cNvPr id="602" name="Google Shape;602;p98"/>
          <p:cNvSpPr txBox="1"/>
          <p:nvPr/>
        </p:nvSpPr>
        <p:spPr>
          <a:xfrm>
            <a:off x="5907850" y="1074950"/>
            <a:ext cx="2937900" cy="9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T(n) = 2T(n/2) + cn</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Google Shape;607;p99"/>
          <p:cNvPicPr preferRelativeResize="0"/>
          <p:nvPr/>
        </p:nvPicPr>
        <p:blipFill>
          <a:blip r:embed="rId3">
            <a:alphaModFix/>
          </a:blip>
          <a:stretch>
            <a:fillRect/>
          </a:stretch>
        </p:blipFill>
        <p:spPr>
          <a:xfrm>
            <a:off x="152400" y="152400"/>
            <a:ext cx="8133135" cy="48387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id="612" name="Google Shape;612;p100"/>
          <p:cNvPicPr preferRelativeResize="0"/>
          <p:nvPr/>
        </p:nvPicPr>
        <p:blipFill>
          <a:blip r:embed="rId3">
            <a:alphaModFix/>
          </a:blip>
          <a:stretch>
            <a:fillRect/>
          </a:stretch>
        </p:blipFill>
        <p:spPr>
          <a:xfrm>
            <a:off x="152400" y="152400"/>
            <a:ext cx="7046652" cy="48387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  </a:t>
            </a:r>
            <a:endParaRPr/>
          </a:p>
        </p:txBody>
      </p:sp>
      <p:sp>
        <p:nvSpPr>
          <p:cNvPr id="618" name="Google Shape;618;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O(n log n) </a:t>
            </a:r>
            <a:endParaRPr/>
          </a:p>
          <a:p>
            <a:pPr indent="0" lvl="0" marL="0" rtl="0" algn="l">
              <a:spcBef>
                <a:spcPts val="1600"/>
              </a:spcBef>
              <a:spcAft>
                <a:spcPts val="0"/>
              </a:spcAft>
              <a:buNone/>
            </a:pPr>
            <a:r>
              <a:rPr lang="en"/>
              <a:t>Worst-case? Best-case? Average-case?</a:t>
            </a:r>
            <a:endParaRPr/>
          </a:p>
          <a:p>
            <a:pPr indent="0" lvl="0" marL="0" rtl="0" algn="l">
              <a:spcBef>
                <a:spcPts val="1600"/>
              </a:spcBef>
              <a:spcAft>
                <a:spcPts val="0"/>
              </a:spcAft>
              <a:buNone/>
            </a:pPr>
            <a:r>
              <a:rPr lang="en"/>
              <a:t>Recall: </a:t>
            </a:r>
            <a:endParaRPr/>
          </a:p>
          <a:p>
            <a:pPr indent="0" lvl="0" marL="0" rtl="0" algn="l">
              <a:spcBef>
                <a:spcPts val="1600"/>
              </a:spcBef>
              <a:spcAft>
                <a:spcPts val="0"/>
              </a:spcAft>
              <a:buNone/>
            </a:pPr>
            <a:r>
              <a:rPr lang="en"/>
              <a:t>Insertion Sort: Worst-case and average-case, O(n</a:t>
            </a:r>
            <a:r>
              <a:rPr baseline="30000" lang="en"/>
              <a:t>2</a:t>
            </a:r>
            <a:r>
              <a:rPr lang="en"/>
              <a:t>), best-case O(n)</a:t>
            </a:r>
            <a:br>
              <a:rPr lang="en"/>
            </a:br>
            <a:r>
              <a:rPr lang="en"/>
              <a:t>Selection Sort and Bubble Sort: </a:t>
            </a:r>
            <a:r>
              <a:rPr lang="en"/>
              <a:t>O(n</a:t>
            </a:r>
            <a:r>
              <a:rPr baseline="30000" lang="en"/>
              <a:t>2</a:t>
            </a:r>
            <a:r>
              <a:rPr lang="en"/>
              <a:t>)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703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1: Brute force</a:t>
            </a:r>
            <a:endParaRPr/>
          </a:p>
        </p:txBody>
      </p:sp>
      <p:sp>
        <p:nvSpPr>
          <p:cNvPr id="107" name="Google Shape;107;p21"/>
          <p:cNvSpPr txBox="1"/>
          <p:nvPr/>
        </p:nvSpPr>
        <p:spPr>
          <a:xfrm>
            <a:off x="1008725" y="1902000"/>
            <a:ext cx="6793500" cy="1187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Simplest design strategy</a:t>
            </a:r>
            <a:endParaRPr sz="2400"/>
          </a:p>
          <a:p>
            <a:pPr indent="-381000" lvl="0" marL="457200" rtl="0" algn="l">
              <a:spcBef>
                <a:spcPts val="0"/>
              </a:spcBef>
              <a:spcAft>
                <a:spcPts val="0"/>
              </a:spcAft>
              <a:buSzPts val="2400"/>
              <a:buChar char="-"/>
            </a:pPr>
            <a:r>
              <a:rPr lang="en" sz="2400"/>
              <a:t>The most straightforward approach, usually based on the problem statement. </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TimSort</a:t>
            </a:r>
            <a:endParaRPr/>
          </a:p>
        </p:txBody>
      </p:sp>
      <p:sp>
        <p:nvSpPr>
          <p:cNvPr id="624" name="Google Shape;624;p102"/>
          <p:cNvSpPr txBox="1"/>
          <p:nvPr>
            <p:ph idx="1" type="body"/>
          </p:nvPr>
        </p:nvSpPr>
        <p:spPr>
          <a:xfrm>
            <a:off x="311700" y="1152475"/>
            <a:ext cx="470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Combines merge-sort and insertion-sort for worst-case O(n log n) time and best-case O(n) time. </a:t>
            </a:r>
            <a:endParaRPr/>
          </a:p>
          <a:p>
            <a:pPr indent="0" lvl="0" marL="0" rtl="0" algn="l">
              <a:spcBef>
                <a:spcPts val="1600"/>
              </a:spcBef>
              <a:spcAft>
                <a:spcPts val="1600"/>
              </a:spcAft>
              <a:buNone/>
            </a:pPr>
            <a:r>
              <a:rPr lang="en">
                <a:solidFill>
                  <a:srgbClr val="222222"/>
                </a:solidFill>
                <a:highlight>
                  <a:srgbClr val="FFFFFF"/>
                </a:highlight>
              </a:rPr>
              <a:t>Timsort has been Python's standard sorting algorithm since version 2.3</a:t>
            </a:r>
            <a:endParaRPr/>
          </a:p>
        </p:txBody>
      </p:sp>
      <p:pic>
        <p:nvPicPr>
          <p:cNvPr id="625" name="Google Shape;625;p102"/>
          <p:cNvPicPr preferRelativeResize="0"/>
          <p:nvPr/>
        </p:nvPicPr>
        <p:blipFill>
          <a:blip r:embed="rId3">
            <a:alphaModFix/>
          </a:blip>
          <a:stretch>
            <a:fillRect/>
          </a:stretch>
        </p:blipFill>
        <p:spPr>
          <a:xfrm>
            <a:off x="5280875" y="1207625"/>
            <a:ext cx="3319300" cy="2489475"/>
          </a:xfrm>
          <a:prstGeom prst="rect">
            <a:avLst/>
          </a:prstGeom>
          <a:noFill/>
          <a:ln>
            <a:noFill/>
          </a:ln>
        </p:spPr>
      </p:pic>
      <p:sp>
        <p:nvSpPr>
          <p:cNvPr id="626" name="Google Shape;626;p102"/>
          <p:cNvSpPr txBox="1"/>
          <p:nvPr/>
        </p:nvSpPr>
        <p:spPr>
          <a:xfrm>
            <a:off x="6441250" y="3680825"/>
            <a:ext cx="18552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 Peters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103"/>
          <p:cNvSpPr txBox="1"/>
          <p:nvPr>
            <p:ph type="title"/>
          </p:nvPr>
        </p:nvSpPr>
        <p:spPr>
          <a:xfrm>
            <a:off x="311700" y="445025"/>
            <a:ext cx="867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important is the distinction between n log n and n</a:t>
            </a:r>
            <a:r>
              <a:rPr baseline="30000" lang="en" sz="2400"/>
              <a:t>2</a:t>
            </a:r>
            <a:r>
              <a:rPr lang="en" sz="2400"/>
              <a:t>?</a:t>
            </a:r>
            <a:endParaRPr sz="2400"/>
          </a:p>
        </p:txBody>
      </p:sp>
      <p:sp>
        <p:nvSpPr>
          <p:cNvPr id="632" name="Google Shape;632;p103"/>
          <p:cNvSpPr txBox="1"/>
          <p:nvPr>
            <p:ph idx="1" type="body"/>
          </p:nvPr>
        </p:nvSpPr>
        <p:spPr>
          <a:xfrm>
            <a:off x="346225" y="1568050"/>
            <a:ext cx="8520600" cy="29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 population = 320 million</a:t>
            </a:r>
            <a:endParaRPr/>
          </a:p>
          <a:p>
            <a:pPr indent="0" lvl="0" marL="0" rtl="0" algn="l">
              <a:spcBef>
                <a:spcPts val="1600"/>
              </a:spcBef>
              <a:spcAft>
                <a:spcPts val="0"/>
              </a:spcAft>
              <a:buNone/>
            </a:pPr>
            <a:r>
              <a:rPr lang="en"/>
              <a:t>Suppose we had to sort census data based on names. </a:t>
            </a:r>
            <a:endParaRPr/>
          </a:p>
          <a:p>
            <a:pPr indent="0" lvl="0" marL="0" rtl="0" algn="l">
              <a:spcBef>
                <a:spcPts val="1600"/>
              </a:spcBef>
              <a:spcAft>
                <a:spcPts val="0"/>
              </a:spcAft>
              <a:buNone/>
            </a:pPr>
            <a:r>
              <a:rPr lang="en"/>
              <a:t>Assume that a CPU can perform 100 million basic operations per second (10</a:t>
            </a:r>
            <a:r>
              <a:rPr baseline="30000" lang="en"/>
              <a:t>8</a:t>
            </a:r>
            <a:r>
              <a:rPr lang="en"/>
              <a:t>). </a:t>
            </a:r>
            <a:endParaRPr/>
          </a:p>
          <a:p>
            <a:pPr indent="0" lvl="0" marL="0" rtl="0" algn="l">
              <a:spcBef>
                <a:spcPts val="1600"/>
              </a:spcBef>
              <a:spcAft>
                <a:spcPts val="0"/>
              </a:spcAft>
              <a:buNone/>
            </a:pPr>
            <a:r>
              <a:rPr lang="en"/>
              <a:t>Executing n log n operations would take ~90 seconds or 1.5 minutes.</a:t>
            </a:r>
            <a:endParaRPr/>
          </a:p>
          <a:p>
            <a:pPr indent="0" lvl="0" marL="0" rtl="0" algn="l">
              <a:spcBef>
                <a:spcPts val="1600"/>
              </a:spcBef>
              <a:spcAft>
                <a:spcPts val="1600"/>
              </a:spcAft>
              <a:buNone/>
            </a:pPr>
            <a:r>
              <a:rPr lang="en"/>
              <a:t>Executing n</a:t>
            </a:r>
            <a:r>
              <a:rPr baseline="30000" lang="en"/>
              <a:t>2</a:t>
            </a:r>
            <a:r>
              <a:rPr lang="en"/>
              <a:t> operations would take 32.5 years!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104"/>
          <p:cNvPicPr preferRelativeResize="0"/>
          <p:nvPr/>
        </p:nvPicPr>
        <p:blipFill>
          <a:blip r:embed="rId3">
            <a:alphaModFix/>
          </a:blip>
          <a:stretch>
            <a:fillRect/>
          </a:stretch>
        </p:blipFill>
        <p:spPr>
          <a:xfrm>
            <a:off x="152400" y="152400"/>
            <a:ext cx="7458327" cy="483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Merge sort requires extra memory</a:t>
            </a:r>
            <a:endParaRPr/>
          </a:p>
        </p:txBody>
      </p:sp>
      <p:sp>
        <p:nvSpPr>
          <p:cNvPr id="643" name="Google Shape;643;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algorithm is said to be </a:t>
            </a:r>
            <a:r>
              <a:rPr b="1" lang="en">
                <a:solidFill>
                  <a:srgbClr val="990000"/>
                </a:solidFill>
              </a:rPr>
              <a:t>in place</a:t>
            </a:r>
            <a:r>
              <a:rPr lang="en"/>
              <a:t> if it does not require extra memory, except a constant amount of memory units. </a:t>
            </a:r>
            <a:endParaRPr/>
          </a:p>
          <a:p>
            <a:pPr indent="0" lvl="0" marL="0" rtl="0" algn="l">
              <a:spcBef>
                <a:spcPts val="1600"/>
              </a:spcBef>
              <a:spcAft>
                <a:spcPts val="0"/>
              </a:spcAft>
              <a:buNone/>
            </a:pPr>
            <a:r>
              <a:rPr lang="en"/>
              <a:t>Is merge sort in place?</a:t>
            </a:r>
            <a:endParaRPr/>
          </a:p>
          <a:p>
            <a:pPr indent="0" lvl="0" marL="0" rtl="0" algn="l">
              <a:spcBef>
                <a:spcPts val="1600"/>
              </a:spcBef>
              <a:spcAft>
                <a:spcPts val="1600"/>
              </a:spcAft>
              <a:buNone/>
            </a:pPr>
            <a:r>
              <a:rPr lang="en"/>
              <a:t>Insertion sort? Selection sort? Bubble sort?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106"/>
          <p:cNvSpPr txBox="1"/>
          <p:nvPr>
            <p:ph type="title"/>
          </p:nvPr>
        </p:nvSpPr>
        <p:spPr>
          <a:xfrm>
            <a:off x="175175" y="703050"/>
            <a:ext cx="877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strategy 3: Divide-and-conquer</a:t>
            </a:r>
            <a:endParaRPr/>
          </a:p>
        </p:txBody>
      </p:sp>
      <p:sp>
        <p:nvSpPr>
          <p:cNvPr id="649" name="Google Shape;649;p106"/>
          <p:cNvSpPr txBox="1"/>
          <p:nvPr/>
        </p:nvSpPr>
        <p:spPr>
          <a:xfrm>
            <a:off x="1008725" y="1902000"/>
            <a:ext cx="7757400" cy="2612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Divide</a:t>
            </a:r>
            <a:r>
              <a:rPr lang="en" sz="2400"/>
              <a:t> the problem into several smaller instances of the problem (most often two), generally of same size</a:t>
            </a:r>
            <a:endParaRPr sz="2400"/>
          </a:p>
          <a:p>
            <a:pPr indent="-381000" lvl="0" marL="457200" rtl="0" algn="l">
              <a:spcBef>
                <a:spcPts val="0"/>
              </a:spcBef>
              <a:spcAft>
                <a:spcPts val="0"/>
              </a:spcAft>
              <a:buSzPts val="2400"/>
              <a:buChar char="-"/>
            </a:pPr>
            <a:r>
              <a:rPr b="1" lang="en" sz="2400"/>
              <a:t>Solve</a:t>
            </a:r>
            <a:r>
              <a:rPr lang="en" sz="2400"/>
              <a:t> the smaller instances (typically using recursion)</a:t>
            </a:r>
            <a:endParaRPr sz="2400"/>
          </a:p>
          <a:p>
            <a:pPr indent="-381000" lvl="0" marL="457200" rtl="0" algn="l">
              <a:spcBef>
                <a:spcPts val="0"/>
              </a:spcBef>
              <a:spcAft>
                <a:spcPts val="0"/>
              </a:spcAft>
              <a:buSzPts val="2400"/>
              <a:buChar char="-"/>
            </a:pPr>
            <a:r>
              <a:rPr b="1" lang="en" sz="2400"/>
              <a:t>Combine</a:t>
            </a:r>
            <a:r>
              <a:rPr lang="en" sz="2400"/>
              <a:t> the solutions to the smaller instances to get the solution to the original problem. </a:t>
            </a:r>
            <a:endParaRPr sz="2400"/>
          </a:p>
        </p:txBody>
      </p:sp>
      <p:sp>
        <p:nvSpPr>
          <p:cNvPr id="650" name="Google Shape;650;p106"/>
          <p:cNvSpPr txBox="1"/>
          <p:nvPr/>
        </p:nvSpPr>
        <p:spPr>
          <a:xfrm>
            <a:off x="262750" y="87575"/>
            <a:ext cx="37581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Recall:</a:t>
            </a:r>
            <a:endParaRPr sz="3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7"/>
          <p:cNvSpPr txBox="1"/>
          <p:nvPr>
            <p:ph type="title"/>
          </p:nvPr>
        </p:nvSpPr>
        <p:spPr>
          <a:xfrm>
            <a:off x="175175" y="703050"/>
            <a:ext cx="8774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Merge Sort</a:t>
            </a:r>
            <a:endParaRPr/>
          </a:p>
        </p:txBody>
      </p:sp>
      <p:sp>
        <p:nvSpPr>
          <p:cNvPr id="656" name="Google Shape;656;p107"/>
          <p:cNvSpPr txBox="1"/>
          <p:nvPr/>
        </p:nvSpPr>
        <p:spPr>
          <a:xfrm>
            <a:off x="1008725" y="1902000"/>
            <a:ext cx="7757400" cy="2612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Divide</a:t>
            </a:r>
            <a:r>
              <a:rPr lang="en" sz="2400"/>
              <a:t> the array into two subarrays, based on </a:t>
            </a:r>
            <a:r>
              <a:rPr b="1" lang="en" sz="2400">
                <a:solidFill>
                  <a:srgbClr val="38761D"/>
                </a:solidFill>
              </a:rPr>
              <a:t>position</a:t>
            </a:r>
            <a:r>
              <a:rPr lang="en" sz="2400"/>
              <a:t> (trivial).</a:t>
            </a:r>
            <a:endParaRPr sz="2400"/>
          </a:p>
          <a:p>
            <a:pPr indent="-381000" lvl="0" marL="457200" rtl="0" algn="l">
              <a:spcBef>
                <a:spcPts val="0"/>
              </a:spcBef>
              <a:spcAft>
                <a:spcPts val="0"/>
              </a:spcAft>
              <a:buSzPts val="2400"/>
              <a:buChar char="-"/>
            </a:pPr>
            <a:r>
              <a:rPr b="1" lang="en" sz="2400"/>
              <a:t>Solve</a:t>
            </a:r>
            <a:r>
              <a:rPr lang="en" sz="2400"/>
              <a:t> the problem on the smaller subarrays by recursively sorting them.</a:t>
            </a:r>
            <a:endParaRPr sz="2400"/>
          </a:p>
          <a:p>
            <a:pPr indent="-381000" lvl="0" marL="457200" rtl="0" algn="l">
              <a:spcBef>
                <a:spcPts val="0"/>
              </a:spcBef>
              <a:spcAft>
                <a:spcPts val="0"/>
              </a:spcAft>
              <a:buSzPts val="2400"/>
              <a:buChar char="-"/>
            </a:pPr>
            <a:r>
              <a:rPr b="1" lang="en" sz="2400"/>
              <a:t>Combine</a:t>
            </a:r>
            <a:r>
              <a:rPr lang="en" sz="2400"/>
              <a:t> the two sorted subarrays by merging them together (took “cn” work, and extra space)</a:t>
            </a:r>
            <a:endParaRPr sz="24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108"/>
          <p:cNvSpPr txBox="1"/>
          <p:nvPr/>
        </p:nvSpPr>
        <p:spPr>
          <a:xfrm>
            <a:off x="1008725" y="1902000"/>
            <a:ext cx="7757400" cy="2612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Divide</a:t>
            </a:r>
            <a:r>
              <a:rPr lang="en" sz="2400"/>
              <a:t> the array into two subarrays, based on </a:t>
            </a:r>
            <a:r>
              <a:rPr b="1" lang="en" sz="2400">
                <a:solidFill>
                  <a:srgbClr val="38761D"/>
                </a:solidFill>
              </a:rPr>
              <a:t>value</a:t>
            </a:r>
            <a:r>
              <a:rPr lang="en" sz="2400"/>
              <a:t>. (this will take some work)</a:t>
            </a:r>
            <a:endParaRPr sz="2400"/>
          </a:p>
          <a:p>
            <a:pPr indent="-381000" lvl="0" marL="457200" rtl="0" algn="l">
              <a:spcBef>
                <a:spcPts val="0"/>
              </a:spcBef>
              <a:spcAft>
                <a:spcPts val="0"/>
              </a:spcAft>
              <a:buSzPts val="2400"/>
              <a:buChar char="-"/>
            </a:pPr>
            <a:r>
              <a:rPr b="1" lang="en" sz="2400"/>
              <a:t>Solve</a:t>
            </a:r>
            <a:r>
              <a:rPr lang="en" sz="2400"/>
              <a:t> the problem on the smaller subarrays by recursively sorting them.</a:t>
            </a:r>
            <a:endParaRPr sz="2400"/>
          </a:p>
          <a:p>
            <a:pPr indent="-381000" lvl="0" marL="457200" rtl="0" algn="l">
              <a:spcBef>
                <a:spcPts val="0"/>
              </a:spcBef>
              <a:spcAft>
                <a:spcPts val="0"/>
              </a:spcAft>
              <a:buSzPts val="2400"/>
              <a:buChar char="-"/>
            </a:pPr>
            <a:r>
              <a:rPr b="1" lang="en" sz="2400"/>
              <a:t>Combine</a:t>
            </a:r>
            <a:r>
              <a:rPr lang="en" sz="2400"/>
              <a:t> the two sorted subarrays by merging them together (trivial)</a:t>
            </a:r>
            <a:endParaRPr sz="2400"/>
          </a:p>
        </p:txBody>
      </p:sp>
      <p:sp>
        <p:nvSpPr>
          <p:cNvPr id="662" name="Google Shape;662;p108"/>
          <p:cNvSpPr/>
          <p:nvPr/>
        </p:nvSpPr>
        <p:spPr>
          <a:xfrm>
            <a:off x="1616300" y="657500"/>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8"/>
          <p:cNvSpPr/>
          <p:nvPr/>
        </p:nvSpPr>
        <p:spPr>
          <a:xfrm>
            <a:off x="4435700" y="657500"/>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8"/>
          <p:cNvSpPr txBox="1"/>
          <p:nvPr/>
        </p:nvSpPr>
        <p:spPr>
          <a:xfrm>
            <a:off x="2434100" y="1094275"/>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 value</a:t>
            </a:r>
            <a:endParaRPr sz="2400"/>
          </a:p>
        </p:txBody>
      </p:sp>
      <p:sp>
        <p:nvSpPr>
          <p:cNvPr id="665" name="Google Shape;665;p108"/>
          <p:cNvSpPr txBox="1"/>
          <p:nvPr/>
        </p:nvSpPr>
        <p:spPr>
          <a:xfrm>
            <a:off x="5101100" y="1094275"/>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a:t>
            </a:r>
            <a:r>
              <a:rPr lang="en" sz="2400"/>
              <a:t> value</a:t>
            </a:r>
            <a:endParaRPr sz="2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pic>
        <p:nvPicPr>
          <p:cNvPr id="670" name="Google Shape;670;p109"/>
          <p:cNvPicPr preferRelativeResize="0"/>
          <p:nvPr/>
        </p:nvPicPr>
        <p:blipFill>
          <a:blip r:embed="rId3">
            <a:alphaModFix/>
          </a:blip>
          <a:stretch>
            <a:fillRect/>
          </a:stretch>
        </p:blipFill>
        <p:spPr>
          <a:xfrm>
            <a:off x="152400" y="152400"/>
            <a:ext cx="8382000" cy="4457700"/>
          </a:xfrm>
          <a:prstGeom prst="rect">
            <a:avLst/>
          </a:prstGeom>
          <a:noFill/>
          <a:ln>
            <a:noFill/>
          </a:ln>
        </p:spPr>
      </p:pic>
      <p:sp>
        <p:nvSpPr>
          <p:cNvPr id="671" name="Google Shape;671;p109"/>
          <p:cNvSpPr/>
          <p:nvPr/>
        </p:nvSpPr>
        <p:spPr>
          <a:xfrm>
            <a:off x="3064100" y="276500"/>
            <a:ext cx="2850300" cy="438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9"/>
          <p:cNvSpPr/>
          <p:nvPr/>
        </p:nvSpPr>
        <p:spPr>
          <a:xfrm>
            <a:off x="5883500" y="276500"/>
            <a:ext cx="2850300" cy="438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9"/>
          <p:cNvSpPr txBox="1"/>
          <p:nvPr/>
        </p:nvSpPr>
        <p:spPr>
          <a:xfrm>
            <a:off x="3881900" y="713275"/>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&lt;</a:t>
            </a:r>
            <a:r>
              <a:rPr lang="en" sz="2400"/>
              <a:t> value</a:t>
            </a:r>
            <a:endParaRPr sz="2400"/>
          </a:p>
        </p:txBody>
      </p:sp>
      <p:sp>
        <p:nvSpPr>
          <p:cNvPr id="674" name="Google Shape;674;p109"/>
          <p:cNvSpPr txBox="1"/>
          <p:nvPr/>
        </p:nvSpPr>
        <p:spPr>
          <a:xfrm>
            <a:off x="6548900" y="713275"/>
            <a:ext cx="1878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&gt; value</a:t>
            </a:r>
            <a:endParaRPr sz="2400"/>
          </a:p>
        </p:txBody>
      </p:sp>
      <p:sp>
        <p:nvSpPr>
          <p:cNvPr id="675" name="Google Shape;675;p109"/>
          <p:cNvSpPr/>
          <p:nvPr/>
        </p:nvSpPr>
        <p:spPr>
          <a:xfrm>
            <a:off x="5597350" y="291250"/>
            <a:ext cx="286800" cy="438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9"/>
          <p:cNvSpPr txBox="1"/>
          <p:nvPr/>
        </p:nvSpPr>
        <p:spPr>
          <a:xfrm>
            <a:off x="5446050" y="672300"/>
            <a:ext cx="692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value</a:t>
            </a:r>
            <a:endParaRPr/>
          </a:p>
        </p:txBody>
      </p:sp>
      <p:sp>
        <p:nvSpPr>
          <p:cNvPr id="677" name="Google Shape;677;p109"/>
          <p:cNvSpPr txBox="1"/>
          <p:nvPr/>
        </p:nvSpPr>
        <p:spPr>
          <a:xfrm>
            <a:off x="4092500" y="202525"/>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L</a:t>
            </a:r>
            <a:endParaRPr sz="3000"/>
          </a:p>
        </p:txBody>
      </p:sp>
      <p:sp>
        <p:nvSpPr>
          <p:cNvPr id="678" name="Google Shape;678;p109"/>
          <p:cNvSpPr txBox="1"/>
          <p:nvPr/>
        </p:nvSpPr>
        <p:spPr>
          <a:xfrm>
            <a:off x="6988100" y="202525"/>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R</a:t>
            </a:r>
            <a:endParaRPr sz="3000"/>
          </a:p>
          <a:p>
            <a:pPr indent="0" lvl="0" marL="0" rtl="0" algn="l">
              <a:spcBef>
                <a:spcPts val="0"/>
              </a:spcBef>
              <a:spcAft>
                <a:spcPts val="0"/>
              </a:spcAft>
              <a:buNone/>
            </a:pPr>
            <a:r>
              <a:t/>
            </a:r>
            <a:endParaRPr sz="3000"/>
          </a:p>
        </p:txBody>
      </p:sp>
      <p:sp>
        <p:nvSpPr>
          <p:cNvPr id="679" name="Google Shape;679;p109"/>
          <p:cNvSpPr txBox="1"/>
          <p:nvPr/>
        </p:nvSpPr>
        <p:spPr>
          <a:xfrm>
            <a:off x="5540300" y="202525"/>
            <a:ext cx="764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sp>
        <p:nvSpPr>
          <p:cNvPr id="680" name="Google Shape;680;p109"/>
          <p:cNvSpPr txBox="1"/>
          <p:nvPr/>
        </p:nvSpPr>
        <p:spPr>
          <a:xfrm>
            <a:off x="4793175" y="3901425"/>
            <a:ext cx="39732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Note: x is in the right spot</a:t>
            </a:r>
            <a:endParaRPr sz="24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Google Shape;685;p110"/>
          <p:cNvPicPr preferRelativeResize="0"/>
          <p:nvPr/>
        </p:nvPicPr>
        <p:blipFill>
          <a:blip r:embed="rId3">
            <a:alphaModFix/>
          </a:blip>
          <a:stretch>
            <a:fillRect/>
          </a:stretch>
        </p:blipFill>
        <p:spPr>
          <a:xfrm>
            <a:off x="152400" y="152400"/>
            <a:ext cx="6237760" cy="48387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1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partitioning be done in-place?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